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4"/>
  </p:notesMasterIdLst>
  <p:handoutMasterIdLst>
    <p:handoutMasterId r:id="rId25"/>
  </p:handoutMasterIdLst>
  <p:sldIdLst>
    <p:sldId id="256" r:id="rId2"/>
    <p:sldId id="330" r:id="rId3"/>
    <p:sldId id="331" r:id="rId4"/>
    <p:sldId id="313" r:id="rId5"/>
    <p:sldId id="264" r:id="rId6"/>
    <p:sldId id="338" r:id="rId7"/>
    <p:sldId id="281" r:id="rId8"/>
    <p:sldId id="292" r:id="rId9"/>
    <p:sldId id="337" r:id="rId10"/>
    <p:sldId id="294" r:id="rId11"/>
    <p:sldId id="340" r:id="rId12"/>
    <p:sldId id="341" r:id="rId13"/>
    <p:sldId id="301" r:id="rId14"/>
    <p:sldId id="346" r:id="rId15"/>
    <p:sldId id="342" r:id="rId16"/>
    <p:sldId id="319" r:id="rId17"/>
    <p:sldId id="322" r:id="rId18"/>
    <p:sldId id="343" r:id="rId19"/>
    <p:sldId id="277" r:id="rId20"/>
    <p:sldId id="345" r:id="rId21"/>
    <p:sldId id="262" r:id="rId22"/>
    <p:sldId id="26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CD1B"/>
    <a:srgbClr val="F6EEB4"/>
    <a:srgbClr val="46B1E1"/>
    <a:srgbClr val="A02B93"/>
    <a:srgbClr val="FF7C80"/>
    <a:srgbClr val="4EA72E"/>
    <a:srgbClr val="E97132"/>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061" autoAdjust="0"/>
  </p:normalViewPr>
  <p:slideViewPr>
    <p:cSldViewPr snapToGrid="0">
      <p:cViewPr varScale="1">
        <p:scale>
          <a:sx n="65" d="100"/>
          <a:sy n="65" d="100"/>
        </p:scale>
        <p:origin x="912"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3" d="100"/>
          <a:sy n="53" d="100"/>
        </p:scale>
        <p:origin x="292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887B2-D353-D1EF-DFF5-EA6DF729AD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a:extLst>
              <a:ext uri="{FF2B5EF4-FFF2-40B4-BE49-F238E27FC236}">
                <a16:creationId xmlns:a16="http://schemas.microsoft.com/office/drawing/2014/main" id="{48CBE1BC-EE6E-2E84-985D-CF1A47A914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5C26B4-1FA4-4148-BC4C-C043E644A5E2}" type="datetimeFigureOut">
              <a:rPr lang="en-MY" smtClean="0"/>
              <a:t>28/6/2024</a:t>
            </a:fld>
            <a:endParaRPr lang="en-MY"/>
          </a:p>
        </p:txBody>
      </p:sp>
      <p:sp>
        <p:nvSpPr>
          <p:cNvPr id="4" name="Footer Placeholder 3">
            <a:extLst>
              <a:ext uri="{FF2B5EF4-FFF2-40B4-BE49-F238E27FC236}">
                <a16:creationId xmlns:a16="http://schemas.microsoft.com/office/drawing/2014/main" id="{66C176A0-9DCE-E839-FDC1-6775B1C727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5" name="Slide Number Placeholder 4">
            <a:extLst>
              <a:ext uri="{FF2B5EF4-FFF2-40B4-BE49-F238E27FC236}">
                <a16:creationId xmlns:a16="http://schemas.microsoft.com/office/drawing/2014/main" id="{17B1B299-8105-13EB-CFAC-66AC73D53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5C87C0-D091-45D6-8451-43343D545E83}" type="slidenum">
              <a:rPr lang="en-MY" smtClean="0"/>
              <a:t>‹#›</a:t>
            </a:fld>
            <a:endParaRPr lang="en-MY"/>
          </a:p>
        </p:txBody>
      </p:sp>
    </p:spTree>
    <p:extLst>
      <p:ext uri="{BB962C8B-B14F-4D97-AF65-F5344CB8AC3E}">
        <p14:creationId xmlns:p14="http://schemas.microsoft.com/office/powerpoint/2010/main" val="36064525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75092-268E-7A48-B839-B7BEE5A4CE6A}" type="datetimeFigureOut">
              <a:rPr lang="en-US" smtClean="0"/>
              <a:t>6/28/2024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BA1192-36F1-3645-83CE-19086B781FEE}" type="slidenum">
              <a:rPr lang="en-US" smtClean="0"/>
              <a:t>‹#›</a:t>
            </a:fld>
            <a:endParaRPr lang="en-US"/>
          </a:p>
        </p:txBody>
      </p:sp>
    </p:spTree>
    <p:extLst>
      <p:ext uri="{BB962C8B-B14F-4D97-AF65-F5344CB8AC3E}">
        <p14:creationId xmlns:p14="http://schemas.microsoft.com/office/powerpoint/2010/main" val="214531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e8b782381_0_1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e8b782381_0_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e64af3dcd5_0_1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e64af3dcd5_0_1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Utility Companies:</a:t>
            </a:r>
            <a:endParaRPr lang="en-US" dirty="0"/>
          </a:p>
          <a:p>
            <a:pPr>
              <a:buFont typeface="Arial" panose="020B0604020202020204" pitchFamily="34" charset="0"/>
              <a:buChar char="•"/>
            </a:pPr>
            <a:r>
              <a:rPr lang="en-US" b="1" dirty="0"/>
              <a:t>Optimization:</a:t>
            </a:r>
            <a:r>
              <a:rPr lang="en-US" dirty="0"/>
              <a:t> Accurate predictions allow utility companies to better match power generation with demand, reducing inefficiencies.</a:t>
            </a:r>
          </a:p>
          <a:p>
            <a:pPr>
              <a:buFont typeface="Arial" panose="020B0604020202020204" pitchFamily="34" charset="0"/>
              <a:buChar char="•"/>
            </a:pPr>
            <a:r>
              <a:rPr lang="en-US" b="1" dirty="0"/>
              <a:t>Cost Savings:</a:t>
            </a:r>
            <a:r>
              <a:rPr lang="en-US" dirty="0"/>
              <a:t> Minimizing over-generation and under-generation saves costs associated with energy production and storage.</a:t>
            </a:r>
          </a:p>
          <a:p>
            <a:pPr>
              <a:buFont typeface="Arial" panose="020B0604020202020204" pitchFamily="34" charset="0"/>
              <a:buChar char="•"/>
            </a:pPr>
            <a:r>
              <a:rPr lang="en-US" b="1" dirty="0"/>
              <a:t>Reliability:</a:t>
            </a:r>
            <a:r>
              <a:rPr lang="en-US" dirty="0"/>
              <a:t> Improved forecasting helps prevent outages and ensures a stable supply of electricity to customers.</a:t>
            </a:r>
          </a:p>
          <a:p>
            <a:pPr>
              <a:buFont typeface="Arial" panose="020B0604020202020204" pitchFamily="34" charset="0"/>
              <a:buChar char="•"/>
            </a:pPr>
            <a:endParaRPr lang="en-US" dirty="0"/>
          </a:p>
          <a:p>
            <a:r>
              <a:rPr lang="en-US" b="1" dirty="0"/>
              <a:t>For the Public:</a:t>
            </a:r>
            <a:endParaRPr lang="en-US" dirty="0"/>
          </a:p>
          <a:p>
            <a:pPr>
              <a:buFont typeface="Arial" panose="020B0604020202020204" pitchFamily="34" charset="0"/>
              <a:buChar char="•"/>
            </a:pPr>
            <a:r>
              <a:rPr lang="en-US" b="1" dirty="0"/>
              <a:t>Awareness:</a:t>
            </a:r>
            <a:r>
              <a:rPr lang="en-US" dirty="0"/>
              <a:t> Consumers can gain insights into their power consumption patterns, encouraging more responsible usage.</a:t>
            </a:r>
          </a:p>
          <a:p>
            <a:pPr>
              <a:buFont typeface="Arial" panose="020B0604020202020204" pitchFamily="34" charset="0"/>
              <a:buChar char="•"/>
            </a:pPr>
            <a:r>
              <a:rPr lang="en-US" b="1" dirty="0"/>
              <a:t>Cost Efficiency:</a:t>
            </a:r>
            <a:r>
              <a:rPr lang="en-US" dirty="0"/>
              <a:t> Helps households manage their energy usage more efficiently, potentially reducing their electricity bills.</a:t>
            </a:r>
          </a:p>
          <a:p>
            <a:pPr>
              <a:buFont typeface="Arial" panose="020B0604020202020204" pitchFamily="34" charset="0"/>
              <a:buChar char="•"/>
            </a:pPr>
            <a:r>
              <a:rPr lang="en-US" b="1" dirty="0"/>
              <a:t>Sustainability:</a:t>
            </a:r>
            <a:r>
              <a:rPr lang="en-US" dirty="0"/>
              <a:t> Reduces overall energy consumption, contributing to environmental sustainability efforts.</a:t>
            </a:r>
          </a:p>
          <a:p>
            <a:endParaRPr lang="en-MY" dirty="0"/>
          </a:p>
        </p:txBody>
      </p:sp>
      <p:sp>
        <p:nvSpPr>
          <p:cNvPr id="4" name="Slide Number Placeholder 3"/>
          <p:cNvSpPr>
            <a:spLocks noGrp="1"/>
          </p:cNvSpPr>
          <p:nvPr>
            <p:ph type="sldNum" sz="quarter" idx="5"/>
          </p:nvPr>
        </p:nvSpPr>
        <p:spPr/>
        <p:txBody>
          <a:bodyPr/>
          <a:lstStyle/>
          <a:p>
            <a:fld id="{01BA1192-36F1-3645-83CE-19086B781FEE}" type="slidenum">
              <a:rPr lang="en-US" smtClean="0"/>
              <a:t>5</a:t>
            </a:fld>
            <a:endParaRPr lang="en-US"/>
          </a:p>
        </p:txBody>
      </p:sp>
    </p:spTree>
    <p:extLst>
      <p:ext uri="{BB962C8B-B14F-4D97-AF65-F5344CB8AC3E}">
        <p14:creationId xmlns:p14="http://schemas.microsoft.com/office/powerpoint/2010/main" val="2693523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Example Breakdown for Sub-meters:</a:t>
            </a:r>
          </a:p>
          <a:p>
            <a:pPr>
              <a:buFont typeface="Arial" panose="020B0604020202020204" pitchFamily="34" charset="0"/>
              <a:buChar char="•"/>
            </a:pPr>
            <a:r>
              <a:rPr lang="en-US" b="1" dirty="0"/>
              <a:t>Sub-meter 1</a:t>
            </a:r>
            <a:r>
              <a:rPr lang="en-US" dirty="0"/>
              <a:t>: Installed in a specific area of a facility, measuring the active power in kW, reactive power in </a:t>
            </a:r>
            <a:r>
              <a:rPr lang="en-US" dirty="0" err="1"/>
              <a:t>kVAR</a:t>
            </a:r>
            <a:r>
              <a:rPr lang="en-US" dirty="0"/>
              <a:t>, and total energy consumption in kWh.</a:t>
            </a:r>
          </a:p>
          <a:p>
            <a:pPr>
              <a:buFont typeface="Arial" panose="020B0604020202020204" pitchFamily="34" charset="0"/>
              <a:buChar char="•"/>
            </a:pPr>
            <a:r>
              <a:rPr lang="en-US" b="1" dirty="0"/>
              <a:t>Sub-meter 2</a:t>
            </a:r>
            <a:r>
              <a:rPr lang="en-US" dirty="0"/>
              <a:t>: Positioned to monitor a particular piece of equipment, tracking its active power in kW and voltage in V to ensure it operates within specified parameters.</a:t>
            </a:r>
          </a:p>
          <a:p>
            <a:pPr>
              <a:buFont typeface="Arial" panose="020B0604020202020204" pitchFamily="34" charset="0"/>
              <a:buChar char="•"/>
            </a:pPr>
            <a:r>
              <a:rPr lang="en-US" b="1" dirty="0"/>
              <a:t>Sub-meter 3</a:t>
            </a:r>
            <a:r>
              <a:rPr lang="en-US" dirty="0"/>
              <a:t>: Located in another distinct area, measuring current in A, voltage in V, and calculating apparent power in kVA for comprehensive energy usage monitoring.</a:t>
            </a:r>
          </a:p>
        </p:txBody>
      </p:sp>
      <p:sp>
        <p:nvSpPr>
          <p:cNvPr id="4" name="Slide Number Placeholder 3"/>
          <p:cNvSpPr>
            <a:spLocks noGrp="1"/>
          </p:cNvSpPr>
          <p:nvPr>
            <p:ph type="sldNum" sz="quarter" idx="5"/>
          </p:nvPr>
        </p:nvSpPr>
        <p:spPr/>
        <p:txBody>
          <a:bodyPr/>
          <a:lstStyle/>
          <a:p>
            <a:fld id="{01BA1192-36F1-3645-83CE-19086B781FEE}" type="slidenum">
              <a:rPr lang="en-US" smtClean="0"/>
              <a:t>7</a:t>
            </a:fld>
            <a:endParaRPr lang="en-US"/>
          </a:p>
        </p:txBody>
      </p:sp>
    </p:spTree>
    <p:extLst>
      <p:ext uri="{BB962C8B-B14F-4D97-AF65-F5344CB8AC3E}">
        <p14:creationId xmlns:p14="http://schemas.microsoft.com/office/powerpoint/2010/main" val="242228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Aic</a:t>
            </a:r>
            <a:r>
              <a:rPr lang="en-US" dirty="0"/>
              <a:t>: It balances the goodness of fit of the model and the complexity of the model.</a:t>
            </a:r>
          </a:p>
          <a:p>
            <a:r>
              <a:rPr lang="en-MY" dirty="0"/>
              <a:t>Mae: </a:t>
            </a:r>
            <a:r>
              <a:rPr lang="en-US" dirty="0"/>
              <a:t>Measures the average magnitude of the errors between predicted and actual values, without considering their direction</a:t>
            </a:r>
          </a:p>
          <a:p>
            <a:r>
              <a:rPr lang="en-US" dirty="0" err="1"/>
              <a:t>Mape</a:t>
            </a:r>
            <a:r>
              <a:rPr lang="en-US" dirty="0"/>
              <a:t>: Expresses the error as a percentage, making it easier to interpret the relative error magnitude.</a:t>
            </a:r>
          </a:p>
          <a:p>
            <a:r>
              <a:rPr lang="en-US" dirty="0" err="1"/>
              <a:t>Rmse</a:t>
            </a:r>
            <a:r>
              <a:rPr lang="en-US" dirty="0"/>
              <a:t>: Measures the square root of the average squared differences between predicted and actual values.</a:t>
            </a:r>
          </a:p>
          <a:p>
            <a:endParaRPr lang="en-US" dirty="0"/>
          </a:p>
          <a:p>
            <a:r>
              <a:rPr lang="en-US" dirty="0"/>
              <a:t>Mae: </a:t>
            </a:r>
            <a:r>
              <a:rPr lang="en-MY" dirty="0"/>
              <a:t>Provides a linear score </a:t>
            </a:r>
            <a:r>
              <a:rPr lang="en-US" dirty="0"/>
              <a:t>, all weigh equally</a:t>
            </a:r>
          </a:p>
          <a:p>
            <a:endParaRPr lang="en-MY" dirty="0"/>
          </a:p>
        </p:txBody>
      </p:sp>
      <p:sp>
        <p:nvSpPr>
          <p:cNvPr id="4" name="Slide Number Placeholder 3"/>
          <p:cNvSpPr>
            <a:spLocks noGrp="1"/>
          </p:cNvSpPr>
          <p:nvPr>
            <p:ph type="sldNum" sz="quarter" idx="5"/>
          </p:nvPr>
        </p:nvSpPr>
        <p:spPr/>
        <p:txBody>
          <a:bodyPr/>
          <a:lstStyle/>
          <a:p>
            <a:fld id="{01BA1192-36F1-3645-83CE-19086B781FEE}" type="slidenum">
              <a:rPr lang="en-US" smtClean="0"/>
              <a:t>19</a:t>
            </a:fld>
            <a:endParaRPr lang="en-US"/>
          </a:p>
        </p:txBody>
      </p:sp>
    </p:spTree>
    <p:extLst>
      <p:ext uri="{BB962C8B-B14F-4D97-AF65-F5344CB8AC3E}">
        <p14:creationId xmlns:p14="http://schemas.microsoft.com/office/powerpoint/2010/main" val="932709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424"/>
                </a:solidFill>
                <a:effectLst/>
                <a:highlight>
                  <a:srgbClr val="FFFFFF"/>
                </a:highlight>
                <a:latin typeface="sohne"/>
              </a:rPr>
              <a:t>Future Work</a:t>
            </a:r>
          </a:p>
          <a:p>
            <a:pPr algn="l"/>
            <a:r>
              <a:rPr lang="en-US" b="0" i="0" dirty="0">
                <a:solidFill>
                  <a:srgbClr val="242424"/>
                </a:solidFill>
                <a:effectLst/>
                <a:highlight>
                  <a:srgbClr val="FFFFFF"/>
                </a:highlight>
                <a:latin typeface="source-serif-pro"/>
              </a:rPr>
              <a:t>The work never ends. Tell them what you’d like to keep working on, how this project can continue to add value to the organization in the future. Tell them how it can get better.</a:t>
            </a:r>
          </a:p>
          <a:p>
            <a:endParaRPr lang="en-MY" dirty="0"/>
          </a:p>
        </p:txBody>
      </p:sp>
      <p:sp>
        <p:nvSpPr>
          <p:cNvPr id="4" name="Slide Number Placeholder 3"/>
          <p:cNvSpPr>
            <a:spLocks noGrp="1"/>
          </p:cNvSpPr>
          <p:nvPr>
            <p:ph type="sldNum" sz="quarter" idx="5"/>
          </p:nvPr>
        </p:nvSpPr>
        <p:spPr/>
        <p:txBody>
          <a:bodyPr/>
          <a:lstStyle/>
          <a:p>
            <a:fld id="{01BA1192-36F1-3645-83CE-19086B781FEE}" type="slidenum">
              <a:rPr lang="en-US" smtClean="0"/>
              <a:t>22</a:t>
            </a:fld>
            <a:endParaRPr lang="en-US"/>
          </a:p>
        </p:txBody>
      </p:sp>
    </p:spTree>
    <p:extLst>
      <p:ext uri="{BB962C8B-B14F-4D97-AF65-F5344CB8AC3E}">
        <p14:creationId xmlns:p14="http://schemas.microsoft.com/office/powerpoint/2010/main" val="2987282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AB1E61-4AB3-964A-8E1A-AF59C6397F89}" type="datetime1">
              <a:rPr lang="en-MY" smtClean="0"/>
              <a:t>28/6/2024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359E6-D05C-9546-AA79-5323DC3F04EC}" type="slidenum">
              <a:rPr lang="en-US" smtClean="0"/>
              <a:t>‹#›</a:t>
            </a:fld>
            <a:endParaRPr lang="en-US"/>
          </a:p>
        </p:txBody>
      </p:sp>
    </p:spTree>
    <p:extLst>
      <p:ext uri="{BB962C8B-B14F-4D97-AF65-F5344CB8AC3E}">
        <p14:creationId xmlns:p14="http://schemas.microsoft.com/office/powerpoint/2010/main" val="2174877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1F3CC-2B06-2C46-88E6-0BE336749D53}" type="datetime1">
              <a:rPr lang="en-MY" smtClean="0"/>
              <a:t>28/6/2024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359E6-D05C-9546-AA79-5323DC3F04EC}" type="slidenum">
              <a:rPr lang="en-US" smtClean="0"/>
              <a:t>‹#›</a:t>
            </a:fld>
            <a:endParaRPr lang="en-US"/>
          </a:p>
        </p:txBody>
      </p:sp>
    </p:spTree>
    <p:extLst>
      <p:ext uri="{BB962C8B-B14F-4D97-AF65-F5344CB8AC3E}">
        <p14:creationId xmlns:p14="http://schemas.microsoft.com/office/powerpoint/2010/main" val="288078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1ED3D-6CBB-3C40-8BA5-88531CC20B7B}" type="datetime1">
              <a:rPr lang="en-MY" smtClean="0"/>
              <a:t>28/6/2024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359E6-D05C-9546-AA79-5323DC3F04EC}" type="slidenum">
              <a:rPr lang="en-US" smtClean="0"/>
              <a:t>‹#›</a:t>
            </a:fld>
            <a:endParaRPr lang="en-US"/>
          </a:p>
        </p:txBody>
      </p:sp>
    </p:spTree>
    <p:extLst>
      <p:ext uri="{BB962C8B-B14F-4D97-AF65-F5344CB8AC3E}">
        <p14:creationId xmlns:p14="http://schemas.microsoft.com/office/powerpoint/2010/main" val="684243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5E46A3-81A8-754C-A576-1C7AC117F338}" type="datetime1">
              <a:rPr lang="en-MY" smtClean="0"/>
              <a:t>28/6/2024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359E6-D05C-9546-AA79-5323DC3F04EC}" type="slidenum">
              <a:rPr lang="en-US" smtClean="0"/>
              <a:t>‹#›</a:t>
            </a:fld>
            <a:endParaRPr lang="en-US"/>
          </a:p>
        </p:txBody>
      </p:sp>
    </p:spTree>
    <p:extLst>
      <p:ext uri="{BB962C8B-B14F-4D97-AF65-F5344CB8AC3E}">
        <p14:creationId xmlns:p14="http://schemas.microsoft.com/office/powerpoint/2010/main" val="3122080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1FB5D9-B905-6E4B-AE1A-F6788868F974}" type="datetime1">
              <a:rPr lang="en-MY" smtClean="0"/>
              <a:t>28/6/2024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359E6-D05C-9546-AA79-5323DC3F04EC}" type="slidenum">
              <a:rPr lang="en-US" smtClean="0"/>
              <a:t>‹#›</a:t>
            </a:fld>
            <a:endParaRPr lang="en-US"/>
          </a:p>
        </p:txBody>
      </p:sp>
    </p:spTree>
    <p:extLst>
      <p:ext uri="{BB962C8B-B14F-4D97-AF65-F5344CB8AC3E}">
        <p14:creationId xmlns:p14="http://schemas.microsoft.com/office/powerpoint/2010/main" val="670936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1E5FB7-96BA-1A41-991B-03F500C3500C}" type="datetime1">
              <a:rPr lang="en-MY" smtClean="0"/>
              <a:t>28/6/2024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9359E6-D05C-9546-AA79-5323DC3F04EC}" type="slidenum">
              <a:rPr lang="en-US" smtClean="0"/>
              <a:t>‹#›</a:t>
            </a:fld>
            <a:endParaRPr lang="en-US"/>
          </a:p>
        </p:txBody>
      </p:sp>
    </p:spTree>
    <p:extLst>
      <p:ext uri="{BB962C8B-B14F-4D97-AF65-F5344CB8AC3E}">
        <p14:creationId xmlns:p14="http://schemas.microsoft.com/office/powerpoint/2010/main" val="26341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368AA9-95F5-8F41-BEBE-E9C96302A193}" type="datetime1">
              <a:rPr lang="en-MY" smtClean="0"/>
              <a:t>28/6/2024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9359E6-D05C-9546-AA79-5323DC3F04EC}" type="slidenum">
              <a:rPr lang="en-US" smtClean="0"/>
              <a:t>‹#›</a:t>
            </a:fld>
            <a:endParaRPr lang="en-US"/>
          </a:p>
        </p:txBody>
      </p:sp>
    </p:spTree>
    <p:extLst>
      <p:ext uri="{BB962C8B-B14F-4D97-AF65-F5344CB8AC3E}">
        <p14:creationId xmlns:p14="http://schemas.microsoft.com/office/powerpoint/2010/main" val="188614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500D2A-26A3-B249-BC2A-9B4BE9464361}" type="datetime1">
              <a:rPr lang="en-MY" smtClean="0"/>
              <a:t>28/6/2024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9359E6-D05C-9546-AA79-5323DC3F04EC}" type="slidenum">
              <a:rPr lang="en-US" smtClean="0"/>
              <a:t>‹#›</a:t>
            </a:fld>
            <a:endParaRPr lang="en-US"/>
          </a:p>
        </p:txBody>
      </p:sp>
    </p:spTree>
    <p:extLst>
      <p:ext uri="{BB962C8B-B14F-4D97-AF65-F5344CB8AC3E}">
        <p14:creationId xmlns:p14="http://schemas.microsoft.com/office/powerpoint/2010/main" val="987388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6614B-4108-4D4A-A796-97E0CB9C1977}" type="datetime1">
              <a:rPr lang="en-MY" smtClean="0"/>
              <a:t>28/6/2024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9359E6-D05C-9546-AA79-5323DC3F04EC}" type="slidenum">
              <a:rPr lang="en-US" smtClean="0"/>
              <a:t>‹#›</a:t>
            </a:fld>
            <a:endParaRPr lang="en-US"/>
          </a:p>
        </p:txBody>
      </p:sp>
    </p:spTree>
    <p:extLst>
      <p:ext uri="{BB962C8B-B14F-4D97-AF65-F5344CB8AC3E}">
        <p14:creationId xmlns:p14="http://schemas.microsoft.com/office/powerpoint/2010/main" val="85907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D06F8A-8BCF-D143-B6B2-5F810606A215}" type="datetime1">
              <a:rPr lang="en-MY" smtClean="0"/>
              <a:t>28/6/2024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9359E6-D05C-9546-AA79-5323DC3F04EC}" type="slidenum">
              <a:rPr lang="en-US" smtClean="0"/>
              <a:t>‹#›</a:t>
            </a:fld>
            <a:endParaRPr lang="en-US"/>
          </a:p>
        </p:txBody>
      </p:sp>
    </p:spTree>
    <p:extLst>
      <p:ext uri="{BB962C8B-B14F-4D97-AF65-F5344CB8AC3E}">
        <p14:creationId xmlns:p14="http://schemas.microsoft.com/office/powerpoint/2010/main" val="3365336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510F5-F66C-D242-A6B1-6B560780126B}" type="datetime1">
              <a:rPr lang="en-MY" smtClean="0"/>
              <a:t>28/6/2024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9359E6-D05C-9546-AA79-5323DC3F04EC}" type="slidenum">
              <a:rPr lang="en-US" smtClean="0"/>
              <a:t>‹#›</a:t>
            </a:fld>
            <a:endParaRPr lang="en-US"/>
          </a:p>
        </p:txBody>
      </p:sp>
    </p:spTree>
    <p:extLst>
      <p:ext uri="{BB962C8B-B14F-4D97-AF65-F5344CB8AC3E}">
        <p14:creationId xmlns:p14="http://schemas.microsoft.com/office/powerpoint/2010/main" val="3517037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037FDC-C959-D34A-B938-199E8760A89C}" type="datetime1">
              <a:rPr lang="en-MY" smtClean="0"/>
              <a:t>28/6/2024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9359E6-D05C-9546-AA79-5323DC3F04EC}" type="slidenum">
              <a:rPr lang="en-US" smtClean="0"/>
              <a:t>‹#›</a:t>
            </a:fld>
            <a:endParaRPr lang="en-US"/>
          </a:p>
        </p:txBody>
      </p:sp>
      <p:pic>
        <p:nvPicPr>
          <p:cNvPr id="7" name="pasted-movie.png" descr="pasted-movie.png">
            <a:extLst>
              <a:ext uri="{FF2B5EF4-FFF2-40B4-BE49-F238E27FC236}">
                <a16:creationId xmlns:a16="http://schemas.microsoft.com/office/drawing/2014/main" id="{4D3CEDC1-10FE-F767-4023-FABD4A3C5C34}"/>
              </a:ext>
            </a:extLst>
          </p:cNvPr>
          <p:cNvPicPr>
            <a:picLocks noChangeAspect="1"/>
          </p:cNvPicPr>
          <p:nvPr userDrawn="1"/>
        </p:nvPicPr>
        <p:blipFill>
          <a:blip r:embed="rId13"/>
          <a:stretch>
            <a:fillRect/>
          </a:stretch>
        </p:blipFill>
        <p:spPr>
          <a:xfrm>
            <a:off x="10221770" y="113153"/>
            <a:ext cx="1823085" cy="503943"/>
          </a:xfrm>
          <a:prstGeom prst="rect">
            <a:avLst/>
          </a:prstGeom>
          <a:ln w="12700">
            <a:miter lim="400000"/>
          </a:ln>
        </p:spPr>
      </p:pic>
    </p:spTree>
    <p:extLst>
      <p:ext uri="{BB962C8B-B14F-4D97-AF65-F5344CB8AC3E}">
        <p14:creationId xmlns:p14="http://schemas.microsoft.com/office/powerpoint/2010/main" val="35194225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blog.devops.dev/lets-talk-about-your-first-arima-model-cbfdcba1749e" TargetMode="External"/><Relationship Id="rId2" Type="http://schemas.openxmlformats.org/officeDocument/2006/relationships/hyperlink" Target="https://www.kaggle.com/code/vedumrajkar/electricity-consumption-time-series-analysis/notebook" TargetMode="External"/><Relationship Id="rId1" Type="http://schemas.openxmlformats.org/officeDocument/2006/relationships/slideLayout" Target="../slideLayouts/slideLayout2.xml"/><Relationship Id="rId5" Type="http://schemas.openxmlformats.org/officeDocument/2006/relationships/hyperlink" Target="https://medium.com/swlh/temperature-forecasting-with-arima-model-in-python-427b2d3bcb53" TargetMode="External"/><Relationship Id="rId4" Type="http://schemas.openxmlformats.org/officeDocument/2006/relationships/hyperlink" Target="https://www.justintodata.com/arima-models-in-python-time-series-predic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9D20-FD96-0C97-BD61-BCF26509AA30}"/>
              </a:ext>
            </a:extLst>
          </p:cNvPr>
          <p:cNvSpPr>
            <a:spLocks noGrp="1"/>
          </p:cNvSpPr>
          <p:nvPr>
            <p:ph type="ctrTitle"/>
          </p:nvPr>
        </p:nvSpPr>
        <p:spPr>
          <a:xfrm>
            <a:off x="1524000" y="1175657"/>
            <a:ext cx="9144000" cy="3125876"/>
          </a:xfrm>
        </p:spPr>
        <p:txBody>
          <a:bodyPr>
            <a:normAutofit fontScale="90000"/>
          </a:bodyPr>
          <a:lstStyle/>
          <a:p>
            <a:r>
              <a:rPr lang="en-US" sz="5400" b="1" dirty="0">
                <a:solidFill>
                  <a:schemeClr val="accent1">
                    <a:lumMod val="75000"/>
                  </a:schemeClr>
                </a:solidFill>
              </a:rPr>
              <a:t>Prediction of Household Power Consumption</a:t>
            </a:r>
            <a:br>
              <a:rPr lang="en-US" sz="5400" b="1" dirty="0">
                <a:solidFill>
                  <a:schemeClr val="accent1">
                    <a:lumMod val="75000"/>
                  </a:schemeClr>
                </a:solidFill>
              </a:rPr>
            </a:br>
            <a:br>
              <a:rPr lang="en-US" sz="5400" b="1" dirty="0">
                <a:solidFill>
                  <a:schemeClr val="accent1">
                    <a:lumMod val="75000"/>
                  </a:schemeClr>
                </a:solidFill>
              </a:rPr>
            </a:br>
            <a:r>
              <a:rPr lang="en-US" sz="4000" b="1" dirty="0">
                <a:solidFill>
                  <a:schemeClr val="accent1">
                    <a:lumMod val="75000"/>
                  </a:schemeClr>
                </a:solidFill>
              </a:rPr>
              <a:t>Using Time-Series Analysis </a:t>
            </a:r>
            <a:br>
              <a:rPr lang="en-US" sz="4000" b="1" dirty="0">
                <a:solidFill>
                  <a:schemeClr val="accent1">
                    <a:lumMod val="75000"/>
                  </a:schemeClr>
                </a:solidFill>
              </a:rPr>
            </a:br>
            <a:r>
              <a:rPr lang="en-US" sz="4000" b="1" dirty="0">
                <a:solidFill>
                  <a:schemeClr val="accent1">
                    <a:lumMod val="75000"/>
                  </a:schemeClr>
                </a:solidFill>
              </a:rPr>
              <a:t>(ARIMA &amp; SARIMA model)</a:t>
            </a:r>
            <a:endParaRPr lang="en-US" sz="5400" b="1" dirty="0">
              <a:solidFill>
                <a:schemeClr val="accent1">
                  <a:lumMod val="75000"/>
                </a:schemeClr>
              </a:solidFill>
            </a:endParaRPr>
          </a:p>
        </p:txBody>
      </p:sp>
      <p:sp>
        <p:nvSpPr>
          <p:cNvPr id="3" name="Subtitle 2">
            <a:extLst>
              <a:ext uri="{FF2B5EF4-FFF2-40B4-BE49-F238E27FC236}">
                <a16:creationId xmlns:a16="http://schemas.microsoft.com/office/drawing/2014/main" id="{D0B80070-E316-C50E-F422-6E11B85F613B}"/>
              </a:ext>
            </a:extLst>
          </p:cNvPr>
          <p:cNvSpPr>
            <a:spLocks noGrp="1"/>
          </p:cNvSpPr>
          <p:nvPr>
            <p:ph type="subTitle" idx="1"/>
          </p:nvPr>
        </p:nvSpPr>
        <p:spPr>
          <a:xfrm>
            <a:off x="1524000" y="4530086"/>
            <a:ext cx="9144000" cy="1655762"/>
          </a:xfrm>
        </p:spPr>
        <p:txBody>
          <a:bodyPr/>
          <a:lstStyle/>
          <a:p>
            <a:r>
              <a:rPr lang="en-US" dirty="0"/>
              <a:t>Najibah Ali</a:t>
            </a:r>
          </a:p>
        </p:txBody>
      </p:sp>
    </p:spTree>
    <p:extLst>
      <p:ext uri="{BB962C8B-B14F-4D97-AF65-F5344CB8AC3E}">
        <p14:creationId xmlns:p14="http://schemas.microsoft.com/office/powerpoint/2010/main" val="243932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1E6EEA-2F90-5762-D283-CAC100DD0492}"/>
              </a:ext>
            </a:extLst>
          </p:cNvPr>
          <p:cNvSpPr>
            <a:spLocks noGrp="1"/>
          </p:cNvSpPr>
          <p:nvPr>
            <p:ph type="sldNum" sz="quarter" idx="12"/>
          </p:nvPr>
        </p:nvSpPr>
        <p:spPr/>
        <p:txBody>
          <a:bodyPr/>
          <a:lstStyle/>
          <a:p>
            <a:fld id="{D79359E6-D05C-9546-AA79-5323DC3F04EC}" type="slidenum">
              <a:rPr lang="en-US" smtClean="0"/>
              <a:t>10</a:t>
            </a:fld>
            <a:endParaRPr lang="en-US"/>
          </a:p>
        </p:txBody>
      </p:sp>
      <p:pic>
        <p:nvPicPr>
          <p:cNvPr id="8" name="Content Placeholder 5" descr="A graph with blue lines&#10;&#10;Description automatically generated">
            <a:extLst>
              <a:ext uri="{FF2B5EF4-FFF2-40B4-BE49-F238E27FC236}">
                <a16:creationId xmlns:a16="http://schemas.microsoft.com/office/drawing/2014/main" id="{80767907-ED29-80B0-D632-54CD4B5F820B}"/>
              </a:ext>
            </a:extLst>
          </p:cNvPr>
          <p:cNvPicPr>
            <a:picLocks noChangeAspect="1"/>
          </p:cNvPicPr>
          <p:nvPr/>
        </p:nvPicPr>
        <p:blipFill>
          <a:blip r:embed="rId2"/>
          <a:stretch>
            <a:fillRect/>
          </a:stretch>
        </p:blipFill>
        <p:spPr>
          <a:xfrm>
            <a:off x="199164" y="1508058"/>
            <a:ext cx="5320951" cy="3885352"/>
          </a:xfrm>
          <a:prstGeom prst="rect">
            <a:avLst/>
          </a:prstGeom>
        </p:spPr>
      </p:pic>
      <p:pic>
        <p:nvPicPr>
          <p:cNvPr id="10" name="Content Placeholder 5" descr="A graph of a graph&#10;&#10;Description automatically generated">
            <a:extLst>
              <a:ext uri="{FF2B5EF4-FFF2-40B4-BE49-F238E27FC236}">
                <a16:creationId xmlns:a16="http://schemas.microsoft.com/office/drawing/2014/main" id="{4F1EF155-FA8C-BCD7-2E52-EEB58DC0A67B}"/>
              </a:ext>
            </a:extLst>
          </p:cNvPr>
          <p:cNvPicPr>
            <a:picLocks noChangeAspect="1"/>
          </p:cNvPicPr>
          <p:nvPr/>
        </p:nvPicPr>
        <p:blipFill>
          <a:blip r:embed="rId3"/>
          <a:stretch>
            <a:fillRect/>
          </a:stretch>
        </p:blipFill>
        <p:spPr>
          <a:xfrm>
            <a:off x="6203361" y="1508058"/>
            <a:ext cx="5988639" cy="4038972"/>
          </a:xfrm>
          <a:prstGeom prst="rect">
            <a:avLst/>
          </a:prstGeom>
        </p:spPr>
      </p:pic>
      <p:sp>
        <p:nvSpPr>
          <p:cNvPr id="11" name="Arrow: Right 10">
            <a:extLst>
              <a:ext uri="{FF2B5EF4-FFF2-40B4-BE49-F238E27FC236}">
                <a16:creationId xmlns:a16="http://schemas.microsoft.com/office/drawing/2014/main" id="{10E68AAD-0622-4CC5-53A7-158842512477}"/>
              </a:ext>
            </a:extLst>
          </p:cNvPr>
          <p:cNvSpPr/>
          <p:nvPr/>
        </p:nvSpPr>
        <p:spPr>
          <a:xfrm>
            <a:off x="5520115" y="3190887"/>
            <a:ext cx="849744" cy="476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itle 1">
            <a:extLst>
              <a:ext uri="{FF2B5EF4-FFF2-40B4-BE49-F238E27FC236}">
                <a16:creationId xmlns:a16="http://schemas.microsoft.com/office/drawing/2014/main" id="{AD847E91-15C7-D4BF-F111-9258F75FCFDB}"/>
              </a:ext>
            </a:extLst>
          </p:cNvPr>
          <p:cNvSpPr txBox="1">
            <a:spLocks/>
          </p:cNvSpPr>
          <p:nvPr/>
        </p:nvSpPr>
        <p:spPr>
          <a:xfrm>
            <a:off x="2482502" y="5926466"/>
            <a:ext cx="6924970" cy="612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Figure 2:    </a:t>
            </a:r>
            <a:r>
              <a:rPr lang="en-US" sz="1600" dirty="0" err="1"/>
              <a:t>i</a:t>
            </a:r>
            <a:r>
              <a:rPr lang="en-US" sz="1600" dirty="0"/>
              <a:t>) Resample the dataset into weekly</a:t>
            </a:r>
          </a:p>
          <a:p>
            <a:r>
              <a:rPr lang="en-US" sz="1600" dirty="0"/>
              <a:t>	  ii)Transform the dataset to be stationary	</a:t>
            </a:r>
            <a:endParaRPr lang="en-MY" sz="1600" dirty="0"/>
          </a:p>
        </p:txBody>
      </p:sp>
    </p:spTree>
    <p:extLst>
      <p:ext uri="{BB962C8B-B14F-4D97-AF65-F5344CB8AC3E}">
        <p14:creationId xmlns:p14="http://schemas.microsoft.com/office/powerpoint/2010/main" val="270187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000" b="-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D1E64-48A9-2801-B1C7-D3530CFAAB41}"/>
              </a:ext>
            </a:extLst>
          </p:cNvPr>
          <p:cNvSpPr>
            <a:spLocks noGrp="1"/>
          </p:cNvSpPr>
          <p:nvPr>
            <p:ph type="sldNum" sz="quarter" idx="12"/>
          </p:nvPr>
        </p:nvSpPr>
        <p:spPr/>
        <p:txBody>
          <a:bodyPr vert="horz" lIns="91440" tIns="45720" rIns="91440" bIns="45720" rtlCol="0" anchor="ctr">
            <a:normAutofit/>
          </a:bodyPr>
          <a:lstStyle/>
          <a:p>
            <a:pPr>
              <a:spcAft>
                <a:spcPts val="600"/>
              </a:spcAft>
            </a:pPr>
            <a:fld id="{D79359E6-D05C-9546-AA79-5323DC3F04EC}"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
        <p:nvSpPr>
          <p:cNvPr id="3" name="Title 2">
            <a:extLst>
              <a:ext uri="{FF2B5EF4-FFF2-40B4-BE49-F238E27FC236}">
                <a16:creationId xmlns:a16="http://schemas.microsoft.com/office/drawing/2014/main" id="{66C670BF-ABA5-7446-DED2-EE5A97AF824B}"/>
              </a:ext>
            </a:extLst>
          </p:cNvPr>
          <p:cNvSpPr>
            <a:spLocks noGrp="1"/>
          </p:cNvSpPr>
          <p:nvPr>
            <p:ph type="title"/>
          </p:nvPr>
        </p:nvSpPr>
        <p:spPr/>
        <p:txBody>
          <a:bodyPr>
            <a:normAutofit/>
          </a:bodyPr>
          <a:lstStyle/>
          <a:p>
            <a:r>
              <a:rPr lang="en-MY" b="1" dirty="0"/>
              <a:t>Stage 4:</a:t>
            </a:r>
            <a:br>
              <a:rPr lang="en-MY" b="1" dirty="0"/>
            </a:br>
            <a:r>
              <a:rPr lang="en-MY" b="1" dirty="0"/>
              <a:t>Data Modelling</a:t>
            </a:r>
            <a:endParaRPr lang="en-MY" dirty="0"/>
          </a:p>
        </p:txBody>
      </p:sp>
      <p:sp>
        <p:nvSpPr>
          <p:cNvPr id="8" name="Text Placeholder 7">
            <a:extLst>
              <a:ext uri="{FF2B5EF4-FFF2-40B4-BE49-F238E27FC236}">
                <a16:creationId xmlns:a16="http://schemas.microsoft.com/office/drawing/2014/main" id="{8505C8E5-3F8C-A98F-C2DB-0F9E2E1CAEA4}"/>
              </a:ext>
            </a:extLst>
          </p:cNvPr>
          <p:cNvSpPr>
            <a:spLocks noGrp="1"/>
          </p:cNvSpPr>
          <p:nvPr>
            <p:ph type="body" idx="1"/>
          </p:nvPr>
        </p:nvSpPr>
        <p:spPr/>
        <p:txBody>
          <a:bodyPr/>
          <a:lstStyle/>
          <a:p>
            <a:pPr marL="514350" indent="-514350">
              <a:buAutoNum type="romanLcPeriod"/>
            </a:pPr>
            <a:r>
              <a:rPr lang="en-US" dirty="0"/>
              <a:t>ARIMA modelling</a:t>
            </a:r>
          </a:p>
          <a:p>
            <a:pPr marL="514350" indent="-514350">
              <a:buAutoNum type="romanLcPeriod"/>
            </a:pPr>
            <a:r>
              <a:rPr lang="en-US" dirty="0"/>
              <a:t>SARIMA modelling</a:t>
            </a:r>
            <a:br>
              <a:rPr lang="en-US" dirty="0"/>
            </a:br>
            <a:endParaRPr lang="en-MY" dirty="0"/>
          </a:p>
        </p:txBody>
      </p:sp>
    </p:spTree>
    <p:extLst>
      <p:ext uri="{BB962C8B-B14F-4D97-AF65-F5344CB8AC3E}">
        <p14:creationId xmlns:p14="http://schemas.microsoft.com/office/powerpoint/2010/main" val="2400918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000" b="-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D1E64-48A9-2801-B1C7-D3530CFAAB41}"/>
              </a:ext>
            </a:extLst>
          </p:cNvPr>
          <p:cNvSpPr>
            <a:spLocks noGrp="1"/>
          </p:cNvSpPr>
          <p:nvPr>
            <p:ph type="sldNum" sz="quarter" idx="12"/>
          </p:nvPr>
        </p:nvSpPr>
        <p:spPr/>
        <p:txBody>
          <a:bodyPr vert="horz" lIns="91440" tIns="45720" rIns="91440" bIns="45720" rtlCol="0" anchor="ctr">
            <a:normAutofit/>
          </a:bodyPr>
          <a:lstStyle/>
          <a:p>
            <a:pPr>
              <a:spcAft>
                <a:spcPts val="600"/>
              </a:spcAft>
            </a:pPr>
            <a:fld id="{D79359E6-D05C-9546-AA79-5323DC3F04EC}" type="slidenum">
              <a:rPr lang="en-US">
                <a:solidFill>
                  <a:schemeClr val="tx1">
                    <a:lumMod val="50000"/>
                    <a:lumOff val="50000"/>
                  </a:schemeClr>
                </a:solidFill>
              </a:rPr>
              <a:pPr>
                <a:spcAft>
                  <a:spcPts val="600"/>
                </a:spcAft>
              </a:pPr>
              <a:t>12</a:t>
            </a:fld>
            <a:endParaRPr lang="en-US">
              <a:solidFill>
                <a:schemeClr val="tx1">
                  <a:lumMod val="50000"/>
                  <a:lumOff val="50000"/>
                </a:schemeClr>
              </a:solidFill>
            </a:endParaRPr>
          </a:p>
        </p:txBody>
      </p:sp>
      <p:sp>
        <p:nvSpPr>
          <p:cNvPr id="3" name="Title 2">
            <a:extLst>
              <a:ext uri="{FF2B5EF4-FFF2-40B4-BE49-F238E27FC236}">
                <a16:creationId xmlns:a16="http://schemas.microsoft.com/office/drawing/2014/main" id="{66C670BF-ABA5-7446-DED2-EE5A97AF824B}"/>
              </a:ext>
            </a:extLst>
          </p:cNvPr>
          <p:cNvSpPr>
            <a:spLocks noGrp="1"/>
          </p:cNvSpPr>
          <p:nvPr>
            <p:ph type="title"/>
          </p:nvPr>
        </p:nvSpPr>
        <p:spPr/>
        <p:txBody>
          <a:bodyPr>
            <a:normAutofit/>
          </a:bodyPr>
          <a:lstStyle/>
          <a:p>
            <a:r>
              <a:rPr lang="en-MY" sz="4800" b="1" dirty="0"/>
              <a:t>Stage 4 Part 1:</a:t>
            </a:r>
            <a:br>
              <a:rPr lang="en-MY" sz="4800" b="1" dirty="0"/>
            </a:br>
            <a:r>
              <a:rPr lang="en-MY" sz="4800" b="1" dirty="0"/>
              <a:t>ARIMA Modelling</a:t>
            </a:r>
            <a:endParaRPr lang="en-MY" sz="4800" dirty="0"/>
          </a:p>
        </p:txBody>
      </p:sp>
      <p:sp>
        <p:nvSpPr>
          <p:cNvPr id="8" name="Text Placeholder 7">
            <a:extLst>
              <a:ext uri="{FF2B5EF4-FFF2-40B4-BE49-F238E27FC236}">
                <a16:creationId xmlns:a16="http://schemas.microsoft.com/office/drawing/2014/main" id="{8505C8E5-3F8C-A98F-C2DB-0F9E2E1CAEA4}"/>
              </a:ext>
            </a:extLst>
          </p:cNvPr>
          <p:cNvSpPr>
            <a:spLocks noGrp="1"/>
          </p:cNvSpPr>
          <p:nvPr>
            <p:ph type="body" idx="1"/>
          </p:nvPr>
        </p:nvSpPr>
        <p:spPr/>
        <p:txBody>
          <a:bodyPr/>
          <a:lstStyle/>
          <a:p>
            <a:br>
              <a:rPr lang="en-US" dirty="0"/>
            </a:br>
            <a:endParaRPr lang="en-MY" dirty="0"/>
          </a:p>
        </p:txBody>
      </p:sp>
    </p:spTree>
    <p:extLst>
      <p:ext uri="{BB962C8B-B14F-4D97-AF65-F5344CB8AC3E}">
        <p14:creationId xmlns:p14="http://schemas.microsoft.com/office/powerpoint/2010/main" val="358517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CA58-C270-44E4-2B42-8E9430E57206}"/>
              </a:ext>
            </a:extLst>
          </p:cNvPr>
          <p:cNvSpPr>
            <a:spLocks noGrp="1"/>
          </p:cNvSpPr>
          <p:nvPr>
            <p:ph type="title"/>
          </p:nvPr>
        </p:nvSpPr>
        <p:spPr>
          <a:xfrm>
            <a:off x="838200" y="365125"/>
            <a:ext cx="10515600" cy="794935"/>
          </a:xfrm>
        </p:spPr>
        <p:txBody>
          <a:bodyPr/>
          <a:lstStyle/>
          <a:p>
            <a:endParaRPr lang="en-MY"/>
          </a:p>
        </p:txBody>
      </p:sp>
      <p:pic>
        <p:nvPicPr>
          <p:cNvPr id="6" name="Content Placeholder 5">
            <a:extLst>
              <a:ext uri="{FF2B5EF4-FFF2-40B4-BE49-F238E27FC236}">
                <a16:creationId xmlns:a16="http://schemas.microsoft.com/office/drawing/2014/main" id="{6D369362-48EE-7EF7-A6AD-598D215DE135}"/>
              </a:ext>
            </a:extLst>
          </p:cNvPr>
          <p:cNvPicPr>
            <a:picLocks noGrp="1" noChangeAspect="1"/>
          </p:cNvPicPr>
          <p:nvPr>
            <p:ph idx="1"/>
          </p:nvPr>
        </p:nvPicPr>
        <p:blipFill>
          <a:blip r:embed="rId2"/>
          <a:stretch/>
        </p:blipFill>
        <p:spPr>
          <a:xfrm>
            <a:off x="1298100" y="328800"/>
            <a:ext cx="8866005" cy="5607379"/>
          </a:xfrm>
        </p:spPr>
      </p:pic>
      <p:sp>
        <p:nvSpPr>
          <p:cNvPr id="4" name="Slide Number Placeholder 3">
            <a:extLst>
              <a:ext uri="{FF2B5EF4-FFF2-40B4-BE49-F238E27FC236}">
                <a16:creationId xmlns:a16="http://schemas.microsoft.com/office/drawing/2014/main" id="{531A49B9-35AE-B3C9-C153-A9F972D136DD}"/>
              </a:ext>
            </a:extLst>
          </p:cNvPr>
          <p:cNvSpPr>
            <a:spLocks noGrp="1"/>
          </p:cNvSpPr>
          <p:nvPr>
            <p:ph type="sldNum" sz="quarter" idx="12"/>
          </p:nvPr>
        </p:nvSpPr>
        <p:spPr/>
        <p:txBody>
          <a:bodyPr/>
          <a:lstStyle/>
          <a:p>
            <a:fld id="{D79359E6-D05C-9546-AA79-5323DC3F04EC}" type="slidenum">
              <a:rPr lang="en-US" smtClean="0"/>
              <a:t>13</a:t>
            </a:fld>
            <a:endParaRPr lang="en-US"/>
          </a:p>
        </p:txBody>
      </p:sp>
      <p:sp>
        <p:nvSpPr>
          <p:cNvPr id="3" name="Title 1">
            <a:extLst>
              <a:ext uri="{FF2B5EF4-FFF2-40B4-BE49-F238E27FC236}">
                <a16:creationId xmlns:a16="http://schemas.microsoft.com/office/drawing/2014/main" id="{2369FFD9-5BF1-6718-3E6E-76DA0E5E6EFA}"/>
              </a:ext>
            </a:extLst>
          </p:cNvPr>
          <p:cNvSpPr txBox="1">
            <a:spLocks/>
          </p:cNvSpPr>
          <p:nvPr/>
        </p:nvSpPr>
        <p:spPr>
          <a:xfrm>
            <a:off x="2633515" y="5972504"/>
            <a:ext cx="6924970" cy="612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Figure 3:    </a:t>
            </a:r>
            <a:r>
              <a:rPr lang="en-US" sz="1600" dirty="0"/>
              <a:t>ARIMA prediction model compared to the test set	</a:t>
            </a:r>
            <a:endParaRPr lang="en-MY" sz="1600" dirty="0"/>
          </a:p>
        </p:txBody>
      </p:sp>
    </p:spTree>
    <p:extLst>
      <p:ext uri="{BB962C8B-B14F-4D97-AF65-F5344CB8AC3E}">
        <p14:creationId xmlns:p14="http://schemas.microsoft.com/office/powerpoint/2010/main" val="912148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7000"/>
          </a:schemeClr>
        </a:solidFill>
        <a:effectLst/>
      </p:bgPr>
    </p:bg>
    <p:spTree>
      <p:nvGrpSpPr>
        <p:cNvPr id="1" name=""/>
        <p:cNvGrpSpPr/>
        <p:nvPr/>
      </p:nvGrpSpPr>
      <p:grpSpPr>
        <a:xfrm>
          <a:off x="0" y="0"/>
          <a:ext cx="0" cy="0"/>
          <a:chOff x="0" y="0"/>
          <a:chExt cx="0" cy="0"/>
        </a:xfrm>
      </p:grpSpPr>
      <p:pic>
        <p:nvPicPr>
          <p:cNvPr id="6" name="Content Placeholder 5" descr="A graph with blue lines&#10;&#10;Description automatically generated">
            <a:extLst>
              <a:ext uri="{FF2B5EF4-FFF2-40B4-BE49-F238E27FC236}">
                <a16:creationId xmlns:a16="http://schemas.microsoft.com/office/drawing/2014/main" id="{CB3FDC63-EE5B-21E1-088E-10C276ADD527}"/>
              </a:ext>
            </a:extLst>
          </p:cNvPr>
          <p:cNvPicPr>
            <a:picLocks noGrp="1" noChangeAspect="1"/>
          </p:cNvPicPr>
          <p:nvPr>
            <p:ph idx="1"/>
          </p:nvPr>
        </p:nvPicPr>
        <p:blipFill>
          <a:blip r:embed="rId2"/>
          <a:stretch>
            <a:fillRect/>
          </a:stretch>
        </p:blipFill>
        <p:spPr>
          <a:xfrm>
            <a:off x="263047" y="1232126"/>
            <a:ext cx="5957714" cy="4393747"/>
          </a:xfrm>
        </p:spPr>
      </p:pic>
      <p:sp>
        <p:nvSpPr>
          <p:cNvPr id="4" name="Slide Number Placeholder 3">
            <a:extLst>
              <a:ext uri="{FF2B5EF4-FFF2-40B4-BE49-F238E27FC236}">
                <a16:creationId xmlns:a16="http://schemas.microsoft.com/office/drawing/2014/main" id="{2EF10B55-65A6-A3DE-C4C1-84F1481A9205}"/>
              </a:ext>
            </a:extLst>
          </p:cNvPr>
          <p:cNvSpPr>
            <a:spLocks noGrp="1"/>
          </p:cNvSpPr>
          <p:nvPr>
            <p:ph type="sldNum" sz="quarter" idx="12"/>
          </p:nvPr>
        </p:nvSpPr>
        <p:spPr>
          <a:xfrm>
            <a:off x="9448800" y="6382769"/>
            <a:ext cx="2743200" cy="365125"/>
          </a:xfrm>
        </p:spPr>
        <p:txBody>
          <a:bodyPr/>
          <a:lstStyle/>
          <a:p>
            <a:fld id="{D79359E6-D05C-9546-AA79-5323DC3F04EC}" type="slidenum">
              <a:rPr lang="en-US" smtClean="0"/>
              <a:t>14</a:t>
            </a:fld>
            <a:endParaRPr lang="en-US"/>
          </a:p>
        </p:txBody>
      </p:sp>
      <p:sp>
        <p:nvSpPr>
          <p:cNvPr id="7" name="Title 1">
            <a:extLst>
              <a:ext uri="{FF2B5EF4-FFF2-40B4-BE49-F238E27FC236}">
                <a16:creationId xmlns:a16="http://schemas.microsoft.com/office/drawing/2014/main" id="{BFB56FFE-6B04-B515-E3AD-420FBBB7DC5E}"/>
              </a:ext>
            </a:extLst>
          </p:cNvPr>
          <p:cNvSpPr txBox="1">
            <a:spLocks/>
          </p:cNvSpPr>
          <p:nvPr/>
        </p:nvSpPr>
        <p:spPr>
          <a:xfrm>
            <a:off x="663786" y="5347202"/>
            <a:ext cx="6356446" cy="10224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Figure 4:  </a:t>
            </a:r>
            <a:r>
              <a:rPr lang="en-US" sz="1600" dirty="0"/>
              <a:t>The ARIMA prediction  plot for the next 36 months 	</a:t>
            </a:r>
            <a:endParaRPr lang="en-MY" sz="1600" dirty="0"/>
          </a:p>
        </p:txBody>
      </p:sp>
      <p:graphicFrame>
        <p:nvGraphicFramePr>
          <p:cNvPr id="5" name="Content Placeholder 7">
            <a:extLst>
              <a:ext uri="{FF2B5EF4-FFF2-40B4-BE49-F238E27FC236}">
                <a16:creationId xmlns:a16="http://schemas.microsoft.com/office/drawing/2014/main" id="{C57EA2D6-9E9B-FF60-0BE7-EA80254EA169}"/>
              </a:ext>
            </a:extLst>
          </p:cNvPr>
          <p:cNvGraphicFramePr>
            <a:graphicFrameLocks/>
          </p:cNvGraphicFramePr>
          <p:nvPr>
            <p:extLst>
              <p:ext uri="{D42A27DB-BD31-4B8C-83A1-F6EECF244321}">
                <p14:modId xmlns:p14="http://schemas.microsoft.com/office/powerpoint/2010/main" val="1415468964"/>
              </p:ext>
            </p:extLst>
          </p:nvPr>
        </p:nvGraphicFramePr>
        <p:xfrm>
          <a:off x="6586413" y="707816"/>
          <a:ext cx="4941801" cy="6040078"/>
        </p:xfrm>
        <a:graphic>
          <a:graphicData uri="http://schemas.openxmlformats.org/drawingml/2006/table">
            <a:tbl>
              <a:tblPr>
                <a:tableStyleId>{5C22544A-7EE6-4342-B048-85BDC9FD1C3A}</a:tableStyleId>
              </a:tblPr>
              <a:tblGrid>
                <a:gridCol w="2160945">
                  <a:extLst>
                    <a:ext uri="{9D8B030D-6E8A-4147-A177-3AD203B41FA5}">
                      <a16:colId xmlns:a16="http://schemas.microsoft.com/office/drawing/2014/main" val="2518231596"/>
                    </a:ext>
                  </a:extLst>
                </a:gridCol>
                <a:gridCol w="2780856">
                  <a:extLst>
                    <a:ext uri="{9D8B030D-6E8A-4147-A177-3AD203B41FA5}">
                      <a16:colId xmlns:a16="http://schemas.microsoft.com/office/drawing/2014/main" val="3836659167"/>
                    </a:ext>
                  </a:extLst>
                </a:gridCol>
              </a:tblGrid>
              <a:tr h="204622">
                <a:tc>
                  <a:txBody>
                    <a:bodyPr/>
                    <a:lstStyle/>
                    <a:p>
                      <a:pPr algn="ctr" fontAlgn="b"/>
                      <a:r>
                        <a:rPr lang="en-US" sz="1000" b="0" i="0" u="none" strike="noStrike" dirty="0">
                          <a:solidFill>
                            <a:srgbClr val="000000"/>
                          </a:solidFill>
                          <a:effectLst/>
                          <a:latin typeface="Aptos Narrow" panose="020B0004020202020204" pitchFamily="34" charset="0"/>
                        </a:rPr>
                        <a:t>Date</a:t>
                      </a:r>
                      <a:endParaRPr lang="en-MY" sz="1000" b="0" i="0" u="none" strike="noStrike" dirty="0">
                        <a:solidFill>
                          <a:srgbClr val="000000"/>
                        </a:solidFill>
                        <a:effectLst/>
                        <a:latin typeface="Aptos Narrow" panose="020B0004020202020204" pitchFamily="34" charset="0"/>
                      </a:endParaRPr>
                    </a:p>
                  </a:txBody>
                  <a:tcPr marL="9525" marR="9525" marT="9525" marB="0" anchor="ctr">
                    <a:solidFill>
                      <a:schemeClr val="tx2">
                        <a:lumMod val="50000"/>
                        <a:lumOff val="50000"/>
                      </a:schemeClr>
                    </a:solidFill>
                  </a:tcPr>
                </a:tc>
                <a:tc>
                  <a:txBody>
                    <a:bodyPr/>
                    <a:lstStyle/>
                    <a:p>
                      <a:pPr algn="ctr" fontAlgn="b"/>
                      <a:r>
                        <a:rPr lang="en-MY" sz="1000" u="none" strike="noStrike" dirty="0">
                          <a:effectLst/>
                        </a:rPr>
                        <a:t>ARIMA Predictions</a:t>
                      </a:r>
                      <a:endParaRPr lang="en-MY" sz="1000" b="0" i="0" u="none" strike="noStrike" dirty="0">
                        <a:solidFill>
                          <a:srgbClr val="000000"/>
                        </a:solidFill>
                        <a:effectLst/>
                        <a:latin typeface="Aptos Narrow" panose="020B0004020202020204" pitchFamily="34" charset="0"/>
                      </a:endParaRPr>
                    </a:p>
                  </a:txBody>
                  <a:tcPr marL="9525" marR="9525" marT="9525" marB="0" anchor="ctr">
                    <a:solidFill>
                      <a:schemeClr val="tx2">
                        <a:lumMod val="50000"/>
                        <a:lumOff val="50000"/>
                      </a:schemeClr>
                    </a:solidFill>
                  </a:tcPr>
                </a:tc>
                <a:extLst>
                  <a:ext uri="{0D108BD9-81ED-4DB2-BD59-A6C34878D82A}">
                    <a16:rowId xmlns:a16="http://schemas.microsoft.com/office/drawing/2014/main" val="418276481"/>
                  </a:ext>
                </a:extLst>
              </a:tr>
              <a:tr h="162096">
                <a:tc>
                  <a:txBody>
                    <a:bodyPr/>
                    <a:lstStyle/>
                    <a:p>
                      <a:pPr algn="ctr" fontAlgn="b"/>
                      <a:r>
                        <a:rPr lang="en-MY" sz="1000" u="none" strike="noStrike" dirty="0">
                          <a:effectLst/>
                        </a:rPr>
                        <a:t>2007-07-01</a:t>
                      </a:r>
                      <a:endParaRPr lang="en-MY"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1.518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676919519"/>
                  </a:ext>
                </a:extLst>
              </a:tr>
              <a:tr h="162096">
                <a:tc>
                  <a:txBody>
                    <a:bodyPr/>
                    <a:lstStyle/>
                    <a:p>
                      <a:pPr algn="ctr" fontAlgn="b"/>
                      <a:r>
                        <a:rPr lang="en-MY" sz="1000" u="none" strike="noStrike" dirty="0">
                          <a:effectLst/>
                        </a:rPr>
                        <a:t>2007-08-01</a:t>
                      </a:r>
                      <a:endParaRPr lang="en-MY"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1.418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18795623"/>
                  </a:ext>
                </a:extLst>
              </a:tr>
              <a:tr h="162096">
                <a:tc>
                  <a:txBody>
                    <a:bodyPr/>
                    <a:lstStyle/>
                    <a:p>
                      <a:pPr algn="ctr" fontAlgn="b"/>
                      <a:r>
                        <a:rPr lang="en-MY" sz="1000" u="none" strike="noStrike">
                          <a:effectLst/>
                        </a:rPr>
                        <a:t>2007-09-01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2.338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130488989"/>
                  </a:ext>
                </a:extLst>
              </a:tr>
              <a:tr h="162096">
                <a:tc>
                  <a:txBody>
                    <a:bodyPr/>
                    <a:lstStyle/>
                    <a:p>
                      <a:pPr algn="ctr" fontAlgn="b"/>
                      <a:r>
                        <a:rPr lang="en-MY" sz="1000" u="none" strike="noStrike">
                          <a:effectLst/>
                        </a:rPr>
                        <a:t>2007-10-01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2.518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48167979"/>
                  </a:ext>
                </a:extLst>
              </a:tr>
              <a:tr h="162096">
                <a:tc>
                  <a:txBody>
                    <a:bodyPr/>
                    <a:lstStyle/>
                    <a:p>
                      <a:pPr algn="ctr" fontAlgn="b"/>
                      <a:r>
                        <a:rPr lang="en-MY" sz="1000" u="none" strike="noStrike">
                          <a:effectLst/>
                        </a:rPr>
                        <a:t>2007-11-01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1.618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121931245"/>
                  </a:ext>
                </a:extLst>
              </a:tr>
              <a:tr h="162096">
                <a:tc>
                  <a:txBody>
                    <a:bodyPr/>
                    <a:lstStyle/>
                    <a:p>
                      <a:pPr algn="ctr" fontAlgn="b"/>
                      <a:r>
                        <a:rPr lang="en-MY" sz="1000" u="none" strike="noStrike">
                          <a:effectLst/>
                        </a:rPr>
                        <a:t>2007-12-01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a:effectLst/>
                        </a:rPr>
                        <a:t>1.318</a:t>
                      </a:r>
                      <a:endParaRPr lang="en-MY"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61948377"/>
                  </a:ext>
                </a:extLst>
              </a:tr>
              <a:tr h="162096">
                <a:tc>
                  <a:txBody>
                    <a:bodyPr/>
                    <a:lstStyle/>
                    <a:p>
                      <a:pPr algn="ctr" fontAlgn="b"/>
                      <a:r>
                        <a:rPr lang="en-MY" sz="1000" u="none" strike="noStrike">
                          <a:effectLst/>
                        </a:rPr>
                        <a:t>2008-01-01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2.098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551539720"/>
                  </a:ext>
                </a:extLst>
              </a:tr>
              <a:tr h="162096">
                <a:tc>
                  <a:txBody>
                    <a:bodyPr/>
                    <a:lstStyle/>
                    <a:p>
                      <a:pPr algn="ctr" fontAlgn="b"/>
                      <a:r>
                        <a:rPr lang="en-MY" sz="1000" u="none" strike="noStrike">
                          <a:effectLst/>
                        </a:rPr>
                        <a:t>2008-02-01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2.498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15039697"/>
                  </a:ext>
                </a:extLst>
              </a:tr>
              <a:tr h="162096">
                <a:tc>
                  <a:txBody>
                    <a:bodyPr/>
                    <a:lstStyle/>
                    <a:p>
                      <a:pPr algn="ctr" fontAlgn="b"/>
                      <a:r>
                        <a:rPr lang="en-MY" sz="1000" u="none" strike="noStrike">
                          <a:effectLst/>
                        </a:rPr>
                        <a:t>2008-03-01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1.778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5972815"/>
                  </a:ext>
                </a:extLst>
              </a:tr>
              <a:tr h="162096">
                <a:tc>
                  <a:txBody>
                    <a:bodyPr/>
                    <a:lstStyle/>
                    <a:p>
                      <a:pPr algn="ctr" fontAlgn="b"/>
                      <a:r>
                        <a:rPr lang="en-MY" sz="1000" u="none" strike="noStrike">
                          <a:effectLst/>
                        </a:rPr>
                        <a:t>2008-04-01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a:effectLst/>
                        </a:rPr>
                        <a:t>1.318</a:t>
                      </a:r>
                      <a:endParaRPr lang="en-MY"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40185806"/>
                  </a:ext>
                </a:extLst>
              </a:tr>
              <a:tr h="162096">
                <a:tc>
                  <a:txBody>
                    <a:bodyPr/>
                    <a:lstStyle/>
                    <a:p>
                      <a:pPr algn="ctr" fontAlgn="b"/>
                      <a:r>
                        <a:rPr lang="en-MY" sz="1000" u="none" strike="noStrike">
                          <a:effectLst/>
                        </a:rPr>
                        <a:t>2008-05-01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1.908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29070890"/>
                  </a:ext>
                </a:extLst>
              </a:tr>
              <a:tr h="162096">
                <a:tc>
                  <a:txBody>
                    <a:bodyPr/>
                    <a:lstStyle/>
                    <a:p>
                      <a:pPr algn="ctr" fontAlgn="b"/>
                      <a:r>
                        <a:rPr lang="en-MY" sz="1000" u="none" strike="noStrike">
                          <a:effectLst/>
                        </a:rPr>
                        <a:t>2008-06-01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a:effectLst/>
                        </a:rPr>
                        <a:t>2.438</a:t>
                      </a:r>
                      <a:endParaRPr lang="en-MY" sz="1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708370817"/>
                  </a:ext>
                </a:extLst>
              </a:tr>
              <a:tr h="162096">
                <a:tc>
                  <a:txBody>
                    <a:bodyPr/>
                    <a:lstStyle/>
                    <a:p>
                      <a:pPr algn="ctr" fontAlgn="b"/>
                      <a:r>
                        <a:rPr lang="en-MY" sz="1000" u="none" strike="noStrike">
                          <a:effectLst/>
                        </a:rPr>
                        <a:t>2008-07-01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1.908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924353095"/>
                  </a:ext>
                </a:extLst>
              </a:tr>
              <a:tr h="162096">
                <a:tc>
                  <a:txBody>
                    <a:bodyPr/>
                    <a:lstStyle/>
                    <a:p>
                      <a:pPr algn="ctr" fontAlgn="b"/>
                      <a:r>
                        <a:rPr lang="en-MY" sz="1000" u="none" strike="noStrike">
                          <a:effectLst/>
                        </a:rPr>
                        <a:t>2008-08-01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1.358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29322127"/>
                  </a:ext>
                </a:extLst>
              </a:tr>
              <a:tr h="162096">
                <a:tc>
                  <a:txBody>
                    <a:bodyPr/>
                    <a:lstStyle/>
                    <a:p>
                      <a:pPr algn="ctr" fontAlgn="b"/>
                      <a:r>
                        <a:rPr lang="en-MY" sz="1000" u="none" strike="noStrike">
                          <a:effectLst/>
                        </a:rPr>
                        <a:t>2008-09-01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1.758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230060320"/>
                  </a:ext>
                </a:extLst>
              </a:tr>
              <a:tr h="162096">
                <a:tc>
                  <a:txBody>
                    <a:bodyPr/>
                    <a:lstStyle/>
                    <a:p>
                      <a:pPr algn="ctr" fontAlgn="b"/>
                      <a:r>
                        <a:rPr lang="en-MY" sz="1000" u="none" strike="noStrike">
                          <a:effectLst/>
                        </a:rPr>
                        <a:t>2008-10-01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2.348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29553351"/>
                  </a:ext>
                </a:extLst>
              </a:tr>
              <a:tr h="162096">
                <a:tc>
                  <a:txBody>
                    <a:bodyPr/>
                    <a:lstStyle/>
                    <a:p>
                      <a:pPr algn="ctr" fontAlgn="b"/>
                      <a:r>
                        <a:rPr lang="en-MY" sz="1000" u="none" strike="noStrike">
                          <a:effectLst/>
                        </a:rPr>
                        <a:t>2008-11-01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2.018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60343248"/>
                  </a:ext>
                </a:extLst>
              </a:tr>
              <a:tr h="162096">
                <a:tc>
                  <a:txBody>
                    <a:bodyPr/>
                    <a:lstStyle/>
                    <a:p>
                      <a:pPr algn="ctr" fontAlgn="b"/>
                      <a:r>
                        <a:rPr lang="en-MY" sz="1000" u="none" strike="noStrike">
                          <a:effectLst/>
                        </a:rPr>
                        <a:t>2008-12-01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1.428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575610541"/>
                  </a:ext>
                </a:extLst>
              </a:tr>
              <a:tr h="162096">
                <a:tc>
                  <a:txBody>
                    <a:bodyPr/>
                    <a:lstStyle/>
                    <a:p>
                      <a:pPr algn="ctr" fontAlgn="b"/>
                      <a:r>
                        <a:rPr lang="en-MY" sz="1000" u="none" strike="noStrike" dirty="0">
                          <a:effectLst/>
                        </a:rPr>
                        <a:t>2009-01-01</a:t>
                      </a:r>
                      <a:endParaRPr lang="en-MY"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1.638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07204925"/>
                  </a:ext>
                </a:extLst>
              </a:tr>
              <a:tr h="162096">
                <a:tc>
                  <a:txBody>
                    <a:bodyPr/>
                    <a:lstStyle/>
                    <a:p>
                      <a:pPr algn="ctr" fontAlgn="b"/>
                      <a:r>
                        <a:rPr lang="en-MY" sz="1000" u="none" strike="noStrike" dirty="0">
                          <a:effectLst/>
                        </a:rPr>
                        <a:t>2009-02-01</a:t>
                      </a:r>
                      <a:endParaRPr lang="en-MY"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2.238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588841780"/>
                  </a:ext>
                </a:extLst>
              </a:tr>
              <a:tr h="162096">
                <a:tc>
                  <a:txBody>
                    <a:bodyPr/>
                    <a:lstStyle/>
                    <a:p>
                      <a:pPr algn="ctr" fontAlgn="b"/>
                      <a:r>
                        <a:rPr lang="en-MY" sz="1000" u="none" strike="noStrike" dirty="0">
                          <a:effectLst/>
                        </a:rPr>
                        <a:t>2009-03-01</a:t>
                      </a:r>
                      <a:endParaRPr lang="en-MY"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2.078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93208955"/>
                  </a:ext>
                </a:extLst>
              </a:tr>
              <a:tr h="162096">
                <a:tc>
                  <a:txBody>
                    <a:bodyPr/>
                    <a:lstStyle/>
                    <a:p>
                      <a:pPr algn="ctr" fontAlgn="b"/>
                      <a:r>
                        <a:rPr lang="en-MY" sz="1000" u="none" strike="noStrike" dirty="0">
                          <a:effectLst/>
                        </a:rPr>
                        <a:t>2009-04-01</a:t>
                      </a:r>
                      <a:endParaRPr lang="en-MY"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1.498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500823072"/>
                  </a:ext>
                </a:extLst>
              </a:tr>
              <a:tr h="162096">
                <a:tc>
                  <a:txBody>
                    <a:bodyPr/>
                    <a:lstStyle/>
                    <a:p>
                      <a:pPr algn="ctr" fontAlgn="b"/>
                      <a:r>
                        <a:rPr lang="en-MY" sz="1000" u="none" strike="noStrike" dirty="0">
                          <a:effectLst/>
                        </a:rPr>
                        <a:t>2009-05-01</a:t>
                      </a:r>
                      <a:endParaRPr lang="en-MY"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1.548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28176943"/>
                  </a:ext>
                </a:extLst>
              </a:tr>
              <a:tr h="162096">
                <a:tc>
                  <a:txBody>
                    <a:bodyPr/>
                    <a:lstStyle/>
                    <a:p>
                      <a:pPr algn="ctr" fontAlgn="b"/>
                      <a:r>
                        <a:rPr lang="en-MY" sz="1000" u="none" strike="noStrike" dirty="0">
                          <a:effectLst/>
                        </a:rPr>
                        <a:t>2009-06-01</a:t>
                      </a:r>
                      <a:endParaRPr lang="en-MY"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2.118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60671298"/>
                  </a:ext>
                </a:extLst>
              </a:tr>
              <a:tr h="162096">
                <a:tc>
                  <a:txBody>
                    <a:bodyPr/>
                    <a:lstStyle/>
                    <a:p>
                      <a:pPr algn="ctr" fontAlgn="b"/>
                      <a:r>
                        <a:rPr lang="en-MY" sz="1000" u="none" strike="noStrike" dirty="0">
                          <a:effectLst/>
                        </a:rPr>
                        <a:t>2009-07-01</a:t>
                      </a:r>
                      <a:endParaRPr lang="en-MY"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2.118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10044360"/>
                  </a:ext>
                </a:extLst>
              </a:tr>
              <a:tr h="162096">
                <a:tc>
                  <a:txBody>
                    <a:bodyPr/>
                    <a:lstStyle/>
                    <a:p>
                      <a:pPr algn="ctr" fontAlgn="b"/>
                      <a:r>
                        <a:rPr lang="en-MY" sz="1000" u="none" strike="noStrike" dirty="0">
                          <a:effectLst/>
                        </a:rPr>
                        <a:t>2009-08-01</a:t>
                      </a:r>
                      <a:endParaRPr lang="en-MY"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1.588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17931770"/>
                  </a:ext>
                </a:extLst>
              </a:tr>
              <a:tr h="162096">
                <a:tc>
                  <a:txBody>
                    <a:bodyPr/>
                    <a:lstStyle/>
                    <a:p>
                      <a:pPr algn="ctr" fontAlgn="b"/>
                      <a:r>
                        <a:rPr lang="en-MY" sz="1000" u="none" strike="noStrike">
                          <a:effectLst/>
                        </a:rPr>
                        <a:t>2009-09-01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1.488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0036889"/>
                  </a:ext>
                </a:extLst>
              </a:tr>
              <a:tr h="162096">
                <a:tc>
                  <a:txBody>
                    <a:bodyPr/>
                    <a:lstStyle/>
                    <a:p>
                      <a:pPr algn="ctr" fontAlgn="b"/>
                      <a:r>
                        <a:rPr lang="en-MY" sz="1000" u="none" strike="noStrike">
                          <a:effectLst/>
                        </a:rPr>
                        <a:t>2009-10-01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1.988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51160568"/>
                  </a:ext>
                </a:extLst>
              </a:tr>
              <a:tr h="162096">
                <a:tc>
                  <a:txBody>
                    <a:bodyPr/>
                    <a:lstStyle/>
                    <a:p>
                      <a:pPr algn="ctr" fontAlgn="b"/>
                      <a:r>
                        <a:rPr lang="en-MY" sz="1000" u="none" strike="noStrike">
                          <a:effectLst/>
                        </a:rPr>
                        <a:t>2009-11-01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2.118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699080662"/>
                  </a:ext>
                </a:extLst>
              </a:tr>
              <a:tr h="162096">
                <a:tc>
                  <a:txBody>
                    <a:bodyPr/>
                    <a:lstStyle/>
                    <a:p>
                      <a:pPr algn="ctr" fontAlgn="b"/>
                      <a:r>
                        <a:rPr lang="en-MY" sz="1000" u="none" strike="noStrike">
                          <a:effectLst/>
                        </a:rPr>
                        <a:t>2009-12-01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1.668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970658123"/>
                  </a:ext>
                </a:extLst>
              </a:tr>
              <a:tr h="162096">
                <a:tc>
                  <a:txBody>
                    <a:bodyPr/>
                    <a:lstStyle/>
                    <a:p>
                      <a:pPr algn="ctr" fontAlgn="b"/>
                      <a:r>
                        <a:rPr lang="en-MY" sz="1000" u="none" strike="noStrike">
                          <a:effectLst/>
                        </a:rPr>
                        <a:t>2010-01-01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1.458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0046930"/>
                  </a:ext>
                </a:extLst>
              </a:tr>
              <a:tr h="162096">
                <a:tc>
                  <a:txBody>
                    <a:bodyPr/>
                    <a:lstStyle/>
                    <a:p>
                      <a:pPr algn="ctr" fontAlgn="b"/>
                      <a:r>
                        <a:rPr lang="en-MY" sz="1000" u="none" strike="noStrike">
                          <a:effectLst/>
                        </a:rPr>
                        <a:t>2010-02-01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1.868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238541706"/>
                  </a:ext>
                </a:extLst>
              </a:tr>
              <a:tr h="162096">
                <a:tc>
                  <a:txBody>
                    <a:bodyPr/>
                    <a:lstStyle/>
                    <a:p>
                      <a:pPr algn="ctr" fontAlgn="b"/>
                      <a:r>
                        <a:rPr lang="en-MY" sz="1000" u="none" strike="noStrike">
                          <a:effectLst/>
                        </a:rPr>
                        <a:t>2010-03-01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2.088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996733186"/>
                  </a:ext>
                </a:extLst>
              </a:tr>
              <a:tr h="162096">
                <a:tc>
                  <a:txBody>
                    <a:bodyPr/>
                    <a:lstStyle/>
                    <a:p>
                      <a:pPr algn="ctr" fontAlgn="b"/>
                      <a:r>
                        <a:rPr lang="en-MY" sz="1000" u="none" strike="noStrike">
                          <a:effectLst/>
                        </a:rPr>
                        <a:t>2010-04-01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1.738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32239896"/>
                  </a:ext>
                </a:extLst>
              </a:tr>
              <a:tr h="162096">
                <a:tc>
                  <a:txBody>
                    <a:bodyPr/>
                    <a:lstStyle/>
                    <a:p>
                      <a:pPr algn="ctr" fontAlgn="b"/>
                      <a:r>
                        <a:rPr lang="en-MY" sz="1000" u="none" strike="noStrike" dirty="0">
                          <a:effectLst/>
                        </a:rPr>
                        <a:t>2010-05-01</a:t>
                      </a:r>
                      <a:endParaRPr lang="en-MY" sz="1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1.458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23417207"/>
                  </a:ext>
                </a:extLst>
              </a:tr>
              <a:tr h="162096">
                <a:tc>
                  <a:txBody>
                    <a:bodyPr/>
                    <a:lstStyle/>
                    <a:p>
                      <a:pPr algn="ctr" fontAlgn="b"/>
                      <a:r>
                        <a:rPr lang="en-MY" sz="1000" u="none" strike="noStrike">
                          <a:effectLst/>
                        </a:rPr>
                        <a:t>2010-06-01</a:t>
                      </a:r>
                      <a:endParaRPr lang="en-MY" sz="1000" b="0" i="0" u="none" strike="noStrike">
                        <a:solidFill>
                          <a:srgbClr val="000000"/>
                        </a:solidFill>
                        <a:effectLst/>
                        <a:latin typeface="Aptos Narrow" panose="020B0004020202020204" pitchFamily="34" charset="0"/>
                      </a:endParaRPr>
                    </a:p>
                  </a:txBody>
                  <a:tcPr marL="9525" marR="9525" marT="9525" marB="0" anchor="b"/>
                </a:tc>
                <a:tc>
                  <a:txBody>
                    <a:bodyPr/>
                    <a:lstStyle/>
                    <a:p>
                      <a:pPr algn="ctr" fontAlgn="b"/>
                      <a:r>
                        <a:rPr lang="en-MY" sz="1000" u="none" strike="noStrike" dirty="0">
                          <a:effectLst/>
                        </a:rPr>
                        <a:t>1.768</a:t>
                      </a:r>
                      <a:endParaRPr lang="en-MY" sz="1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11404285"/>
                  </a:ext>
                </a:extLst>
              </a:tr>
            </a:tbl>
          </a:graphicData>
        </a:graphic>
      </p:graphicFrame>
      <p:sp>
        <p:nvSpPr>
          <p:cNvPr id="9" name="Title 1">
            <a:extLst>
              <a:ext uri="{FF2B5EF4-FFF2-40B4-BE49-F238E27FC236}">
                <a16:creationId xmlns:a16="http://schemas.microsoft.com/office/drawing/2014/main" id="{3EC836A0-A6BF-F27D-7DD3-6A5879CA5B45}"/>
              </a:ext>
            </a:extLst>
          </p:cNvPr>
          <p:cNvSpPr txBox="1">
            <a:spLocks/>
          </p:cNvSpPr>
          <p:nvPr/>
        </p:nvSpPr>
        <p:spPr>
          <a:xfrm>
            <a:off x="6462809" y="250620"/>
            <a:ext cx="4834456" cy="45719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Table 2:       </a:t>
            </a:r>
            <a:r>
              <a:rPr lang="en-US" sz="1600" dirty="0"/>
              <a:t>ARIMA prediction for the next </a:t>
            </a:r>
          </a:p>
          <a:p>
            <a:r>
              <a:rPr lang="en-US" sz="1600" dirty="0"/>
              <a:t>	36 months	</a:t>
            </a:r>
            <a:endParaRPr lang="en-MY" sz="1600" dirty="0"/>
          </a:p>
        </p:txBody>
      </p:sp>
    </p:spTree>
    <p:extLst>
      <p:ext uri="{BB962C8B-B14F-4D97-AF65-F5344CB8AC3E}">
        <p14:creationId xmlns:p14="http://schemas.microsoft.com/office/powerpoint/2010/main" val="140599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000" b="-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D1E64-48A9-2801-B1C7-D3530CFAAB41}"/>
              </a:ext>
            </a:extLst>
          </p:cNvPr>
          <p:cNvSpPr>
            <a:spLocks noGrp="1"/>
          </p:cNvSpPr>
          <p:nvPr>
            <p:ph type="sldNum" sz="quarter" idx="12"/>
          </p:nvPr>
        </p:nvSpPr>
        <p:spPr/>
        <p:txBody>
          <a:bodyPr vert="horz" lIns="91440" tIns="45720" rIns="91440" bIns="45720" rtlCol="0" anchor="ctr">
            <a:normAutofit/>
          </a:bodyPr>
          <a:lstStyle/>
          <a:p>
            <a:pPr>
              <a:spcAft>
                <a:spcPts val="600"/>
              </a:spcAft>
            </a:pPr>
            <a:fld id="{D79359E6-D05C-9546-AA79-5323DC3F04EC}" type="slidenum">
              <a:rPr lang="en-US">
                <a:solidFill>
                  <a:schemeClr val="tx1">
                    <a:lumMod val="50000"/>
                    <a:lumOff val="50000"/>
                  </a:schemeClr>
                </a:solidFill>
              </a:rPr>
              <a:pPr>
                <a:spcAft>
                  <a:spcPts val="600"/>
                </a:spcAft>
              </a:pPr>
              <a:t>15</a:t>
            </a:fld>
            <a:endParaRPr lang="en-US">
              <a:solidFill>
                <a:schemeClr val="tx1">
                  <a:lumMod val="50000"/>
                  <a:lumOff val="50000"/>
                </a:schemeClr>
              </a:solidFill>
            </a:endParaRPr>
          </a:p>
        </p:txBody>
      </p:sp>
      <p:sp>
        <p:nvSpPr>
          <p:cNvPr id="3" name="Title 2">
            <a:extLst>
              <a:ext uri="{FF2B5EF4-FFF2-40B4-BE49-F238E27FC236}">
                <a16:creationId xmlns:a16="http://schemas.microsoft.com/office/drawing/2014/main" id="{66C670BF-ABA5-7446-DED2-EE5A97AF824B}"/>
              </a:ext>
            </a:extLst>
          </p:cNvPr>
          <p:cNvSpPr>
            <a:spLocks noGrp="1"/>
          </p:cNvSpPr>
          <p:nvPr>
            <p:ph type="title"/>
          </p:nvPr>
        </p:nvSpPr>
        <p:spPr/>
        <p:txBody>
          <a:bodyPr>
            <a:normAutofit/>
          </a:bodyPr>
          <a:lstStyle/>
          <a:p>
            <a:r>
              <a:rPr lang="en-MY" sz="4800" b="1" dirty="0"/>
              <a:t>Stage 4 Part 2:</a:t>
            </a:r>
            <a:br>
              <a:rPr lang="en-MY" sz="4800" b="1" dirty="0"/>
            </a:br>
            <a:r>
              <a:rPr lang="en-MY" sz="4800" b="1" dirty="0"/>
              <a:t>SARIMA Modelling</a:t>
            </a:r>
            <a:endParaRPr lang="en-MY" sz="4800" dirty="0"/>
          </a:p>
        </p:txBody>
      </p:sp>
      <p:sp>
        <p:nvSpPr>
          <p:cNvPr id="8" name="Text Placeholder 7">
            <a:extLst>
              <a:ext uri="{FF2B5EF4-FFF2-40B4-BE49-F238E27FC236}">
                <a16:creationId xmlns:a16="http://schemas.microsoft.com/office/drawing/2014/main" id="{8505C8E5-3F8C-A98F-C2DB-0F9E2E1CAEA4}"/>
              </a:ext>
            </a:extLst>
          </p:cNvPr>
          <p:cNvSpPr>
            <a:spLocks noGrp="1"/>
          </p:cNvSpPr>
          <p:nvPr>
            <p:ph type="body" idx="1"/>
          </p:nvPr>
        </p:nvSpPr>
        <p:spPr/>
        <p:txBody>
          <a:bodyPr/>
          <a:lstStyle/>
          <a:p>
            <a:br>
              <a:rPr lang="en-US" dirty="0"/>
            </a:br>
            <a:endParaRPr lang="en-MY" dirty="0"/>
          </a:p>
        </p:txBody>
      </p:sp>
    </p:spTree>
    <p:extLst>
      <p:ext uri="{BB962C8B-B14F-4D97-AF65-F5344CB8AC3E}">
        <p14:creationId xmlns:p14="http://schemas.microsoft.com/office/powerpoint/2010/main" val="1546215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CA58-C270-44E4-2B42-8E9430E57206}"/>
              </a:ext>
            </a:extLst>
          </p:cNvPr>
          <p:cNvSpPr>
            <a:spLocks noGrp="1"/>
          </p:cNvSpPr>
          <p:nvPr>
            <p:ph type="title"/>
          </p:nvPr>
        </p:nvSpPr>
        <p:spPr>
          <a:xfrm>
            <a:off x="838200" y="365125"/>
            <a:ext cx="10515600" cy="794935"/>
          </a:xfrm>
        </p:spPr>
        <p:txBody>
          <a:bodyPr/>
          <a:lstStyle/>
          <a:p>
            <a:endParaRPr lang="en-MY"/>
          </a:p>
        </p:txBody>
      </p:sp>
      <p:pic>
        <p:nvPicPr>
          <p:cNvPr id="6" name="Content Placeholder 5">
            <a:extLst>
              <a:ext uri="{FF2B5EF4-FFF2-40B4-BE49-F238E27FC236}">
                <a16:creationId xmlns:a16="http://schemas.microsoft.com/office/drawing/2014/main" id="{6D369362-48EE-7EF7-A6AD-598D215DE135}"/>
              </a:ext>
            </a:extLst>
          </p:cNvPr>
          <p:cNvPicPr>
            <a:picLocks noGrp="1" noChangeAspect="1"/>
          </p:cNvPicPr>
          <p:nvPr>
            <p:ph idx="1"/>
          </p:nvPr>
        </p:nvPicPr>
        <p:blipFill>
          <a:blip r:embed="rId2"/>
          <a:srcRect/>
          <a:stretch/>
        </p:blipFill>
        <p:spPr>
          <a:xfrm>
            <a:off x="1067606" y="183959"/>
            <a:ext cx="9068830" cy="5854699"/>
          </a:xfrm>
        </p:spPr>
      </p:pic>
      <p:sp>
        <p:nvSpPr>
          <p:cNvPr id="4" name="Slide Number Placeholder 3">
            <a:extLst>
              <a:ext uri="{FF2B5EF4-FFF2-40B4-BE49-F238E27FC236}">
                <a16:creationId xmlns:a16="http://schemas.microsoft.com/office/drawing/2014/main" id="{531A49B9-35AE-B3C9-C153-A9F972D136DD}"/>
              </a:ext>
            </a:extLst>
          </p:cNvPr>
          <p:cNvSpPr>
            <a:spLocks noGrp="1"/>
          </p:cNvSpPr>
          <p:nvPr>
            <p:ph type="sldNum" sz="quarter" idx="12"/>
          </p:nvPr>
        </p:nvSpPr>
        <p:spPr/>
        <p:txBody>
          <a:bodyPr/>
          <a:lstStyle/>
          <a:p>
            <a:fld id="{D79359E6-D05C-9546-AA79-5323DC3F04EC}" type="slidenum">
              <a:rPr lang="en-US" smtClean="0"/>
              <a:t>16</a:t>
            </a:fld>
            <a:endParaRPr lang="en-US"/>
          </a:p>
        </p:txBody>
      </p:sp>
      <p:sp>
        <p:nvSpPr>
          <p:cNvPr id="3" name="Title 1">
            <a:extLst>
              <a:ext uri="{FF2B5EF4-FFF2-40B4-BE49-F238E27FC236}">
                <a16:creationId xmlns:a16="http://schemas.microsoft.com/office/drawing/2014/main" id="{116B1486-090E-D57D-FAD0-9371C8953182}"/>
              </a:ext>
            </a:extLst>
          </p:cNvPr>
          <p:cNvSpPr txBox="1">
            <a:spLocks/>
          </p:cNvSpPr>
          <p:nvPr/>
        </p:nvSpPr>
        <p:spPr>
          <a:xfrm>
            <a:off x="2854462" y="5913601"/>
            <a:ext cx="6924970" cy="612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Figure 5:    </a:t>
            </a:r>
            <a:r>
              <a:rPr lang="en-US" sz="1600" dirty="0"/>
              <a:t>SARIMA prediction model (5, 1, 1) compared to the test set 	</a:t>
            </a:r>
            <a:endParaRPr lang="en-MY" sz="1600" dirty="0"/>
          </a:p>
        </p:txBody>
      </p:sp>
    </p:spTree>
    <p:extLst>
      <p:ext uri="{BB962C8B-B14F-4D97-AF65-F5344CB8AC3E}">
        <p14:creationId xmlns:p14="http://schemas.microsoft.com/office/powerpoint/2010/main" val="3833072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28C4B25-44D8-8C90-A1F2-D3502B04D2C1}"/>
              </a:ext>
            </a:extLst>
          </p:cNvPr>
          <p:cNvPicPr>
            <a:picLocks noGrp="1" noChangeAspect="1"/>
          </p:cNvPicPr>
          <p:nvPr>
            <p:ph idx="1"/>
          </p:nvPr>
        </p:nvPicPr>
        <p:blipFill>
          <a:blip r:embed="rId2"/>
          <a:stretch/>
        </p:blipFill>
        <p:spPr>
          <a:xfrm>
            <a:off x="75901" y="1092399"/>
            <a:ext cx="7193383" cy="3908544"/>
          </a:xfrm>
        </p:spPr>
      </p:pic>
      <p:sp>
        <p:nvSpPr>
          <p:cNvPr id="4" name="Slide Number Placeholder 3">
            <a:extLst>
              <a:ext uri="{FF2B5EF4-FFF2-40B4-BE49-F238E27FC236}">
                <a16:creationId xmlns:a16="http://schemas.microsoft.com/office/drawing/2014/main" id="{FC295E30-1D44-3213-89D7-722B0F342AB0}"/>
              </a:ext>
            </a:extLst>
          </p:cNvPr>
          <p:cNvSpPr>
            <a:spLocks noGrp="1"/>
          </p:cNvSpPr>
          <p:nvPr>
            <p:ph type="sldNum" sz="quarter" idx="12"/>
          </p:nvPr>
        </p:nvSpPr>
        <p:spPr>
          <a:xfrm>
            <a:off x="9309960" y="6422891"/>
            <a:ext cx="2743200" cy="365125"/>
          </a:xfrm>
        </p:spPr>
        <p:txBody>
          <a:bodyPr/>
          <a:lstStyle/>
          <a:p>
            <a:fld id="{D79359E6-D05C-9546-AA79-5323DC3F04EC}" type="slidenum">
              <a:rPr lang="en-US" smtClean="0"/>
              <a:t>17</a:t>
            </a:fld>
            <a:endParaRPr lang="en-US" dirty="0"/>
          </a:p>
        </p:txBody>
      </p:sp>
      <p:sp>
        <p:nvSpPr>
          <p:cNvPr id="3" name="Title 1">
            <a:extLst>
              <a:ext uri="{FF2B5EF4-FFF2-40B4-BE49-F238E27FC236}">
                <a16:creationId xmlns:a16="http://schemas.microsoft.com/office/drawing/2014/main" id="{7030C57D-EC17-CA1B-81BC-362F0AD9C2D4}"/>
              </a:ext>
            </a:extLst>
          </p:cNvPr>
          <p:cNvSpPr txBox="1">
            <a:spLocks/>
          </p:cNvSpPr>
          <p:nvPr/>
        </p:nvSpPr>
        <p:spPr>
          <a:xfrm>
            <a:off x="838200" y="5253366"/>
            <a:ext cx="6924970" cy="612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Figure 6:  </a:t>
            </a:r>
            <a:r>
              <a:rPr lang="en-US" sz="1600" dirty="0"/>
              <a:t>The SARIMA prediction plot for the next  3 months 	</a:t>
            </a:r>
            <a:endParaRPr lang="en-MY" sz="1600" dirty="0"/>
          </a:p>
        </p:txBody>
      </p:sp>
      <p:graphicFrame>
        <p:nvGraphicFramePr>
          <p:cNvPr id="5" name="Content Placeholder 4">
            <a:extLst>
              <a:ext uri="{FF2B5EF4-FFF2-40B4-BE49-F238E27FC236}">
                <a16:creationId xmlns:a16="http://schemas.microsoft.com/office/drawing/2014/main" id="{E2FD68B7-ADD1-2E7F-4D00-4E6B5B71777C}"/>
              </a:ext>
            </a:extLst>
          </p:cNvPr>
          <p:cNvGraphicFramePr>
            <a:graphicFrameLocks/>
          </p:cNvGraphicFramePr>
          <p:nvPr>
            <p:extLst>
              <p:ext uri="{D42A27DB-BD31-4B8C-83A1-F6EECF244321}">
                <p14:modId xmlns:p14="http://schemas.microsoft.com/office/powerpoint/2010/main" val="42227609"/>
              </p:ext>
            </p:extLst>
          </p:nvPr>
        </p:nvGraphicFramePr>
        <p:xfrm>
          <a:off x="7763170" y="992188"/>
          <a:ext cx="3814628" cy="5697855"/>
        </p:xfrm>
        <a:graphic>
          <a:graphicData uri="http://schemas.openxmlformats.org/drawingml/2006/table">
            <a:tbl>
              <a:tblPr>
                <a:tableStyleId>{5C22544A-7EE6-4342-B048-85BDC9FD1C3A}</a:tableStyleId>
              </a:tblPr>
              <a:tblGrid>
                <a:gridCol w="1422400">
                  <a:extLst>
                    <a:ext uri="{9D8B030D-6E8A-4147-A177-3AD203B41FA5}">
                      <a16:colId xmlns:a16="http://schemas.microsoft.com/office/drawing/2014/main" val="609568208"/>
                    </a:ext>
                  </a:extLst>
                </a:gridCol>
                <a:gridCol w="2392228">
                  <a:extLst>
                    <a:ext uri="{9D8B030D-6E8A-4147-A177-3AD203B41FA5}">
                      <a16:colId xmlns:a16="http://schemas.microsoft.com/office/drawing/2014/main" val="3454308928"/>
                    </a:ext>
                  </a:extLst>
                </a:gridCol>
              </a:tblGrid>
              <a:tr h="513855">
                <a:tc>
                  <a:txBody>
                    <a:bodyPr/>
                    <a:lstStyle/>
                    <a:p>
                      <a:pPr algn="ctr" fontAlgn="b"/>
                      <a:r>
                        <a:rPr lang="en-US" sz="1600" b="0" i="0" u="none" strike="noStrike" dirty="0">
                          <a:solidFill>
                            <a:srgbClr val="000000"/>
                          </a:solidFill>
                          <a:effectLst/>
                          <a:latin typeface="Aptos Narrow" panose="020B0004020202020204" pitchFamily="34" charset="0"/>
                        </a:rPr>
                        <a:t>Date</a:t>
                      </a:r>
                      <a:endParaRPr lang="en-MY" sz="1600" b="0" i="0" u="none" strike="noStrike" dirty="0">
                        <a:solidFill>
                          <a:srgbClr val="000000"/>
                        </a:solidFill>
                        <a:effectLst/>
                        <a:latin typeface="Aptos Narrow" panose="020B0004020202020204" pitchFamily="34" charset="0"/>
                      </a:endParaRPr>
                    </a:p>
                  </a:txBody>
                  <a:tcPr marL="9525" marR="9525" marT="9525" marB="0" anchor="ctr">
                    <a:solidFill>
                      <a:schemeClr val="tx2">
                        <a:lumMod val="50000"/>
                        <a:lumOff val="50000"/>
                      </a:schemeClr>
                    </a:solidFill>
                  </a:tcPr>
                </a:tc>
                <a:tc>
                  <a:txBody>
                    <a:bodyPr/>
                    <a:lstStyle/>
                    <a:p>
                      <a:pPr algn="ctr" fontAlgn="b"/>
                      <a:r>
                        <a:rPr lang="en-MY" sz="1600" u="none" strike="noStrike" dirty="0">
                          <a:effectLst/>
                        </a:rPr>
                        <a:t>SARIMA Predictions</a:t>
                      </a:r>
                      <a:endParaRPr lang="en-MY" sz="1600" b="0" i="0" u="none" strike="noStrike" dirty="0">
                        <a:solidFill>
                          <a:srgbClr val="000000"/>
                        </a:solidFill>
                        <a:effectLst/>
                        <a:latin typeface="Aptos Narrow" panose="020B0004020202020204" pitchFamily="34" charset="0"/>
                      </a:endParaRPr>
                    </a:p>
                  </a:txBody>
                  <a:tcPr marL="9525" marR="9525" marT="9525" marB="0" anchor="ctr">
                    <a:solidFill>
                      <a:schemeClr val="tx2">
                        <a:lumMod val="50000"/>
                        <a:lumOff val="50000"/>
                      </a:schemeClr>
                    </a:solidFill>
                  </a:tcPr>
                </a:tc>
                <a:extLst>
                  <a:ext uri="{0D108BD9-81ED-4DB2-BD59-A6C34878D82A}">
                    <a16:rowId xmlns:a16="http://schemas.microsoft.com/office/drawing/2014/main" val="345439704"/>
                  </a:ext>
                </a:extLst>
              </a:tr>
              <a:tr h="288000">
                <a:tc>
                  <a:txBody>
                    <a:bodyPr/>
                    <a:lstStyle/>
                    <a:p>
                      <a:pPr algn="ctr" fontAlgn="b"/>
                      <a:r>
                        <a:rPr lang="en-MY" sz="1600" u="none" strike="noStrike" dirty="0">
                          <a:effectLst/>
                        </a:rPr>
                        <a:t>2007-07-01</a:t>
                      </a:r>
                      <a:endParaRPr lang="en-MY" sz="16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3.283</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840978710"/>
                  </a:ext>
                </a:extLst>
              </a:tr>
              <a:tr h="288000">
                <a:tc>
                  <a:txBody>
                    <a:bodyPr/>
                    <a:lstStyle/>
                    <a:p>
                      <a:pPr algn="ctr" fontAlgn="b"/>
                      <a:r>
                        <a:rPr lang="en-MY" sz="1600" u="none" strike="noStrike" dirty="0">
                          <a:effectLst/>
                        </a:rPr>
                        <a:t>2007-07-08</a:t>
                      </a:r>
                      <a:endParaRPr lang="en-MY" sz="16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2.621</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450115619"/>
                  </a:ext>
                </a:extLst>
              </a:tr>
              <a:tr h="288000">
                <a:tc>
                  <a:txBody>
                    <a:bodyPr/>
                    <a:lstStyle/>
                    <a:p>
                      <a:pPr algn="ctr" fontAlgn="b"/>
                      <a:r>
                        <a:rPr lang="en-MY" sz="1600" u="none" strike="noStrike" dirty="0">
                          <a:effectLst/>
                        </a:rPr>
                        <a:t>2007-07-15</a:t>
                      </a:r>
                      <a:endParaRPr lang="en-MY" sz="16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2.302</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990287377"/>
                  </a:ext>
                </a:extLst>
              </a:tr>
              <a:tr h="288000">
                <a:tc>
                  <a:txBody>
                    <a:bodyPr/>
                    <a:lstStyle/>
                    <a:p>
                      <a:pPr algn="ctr" fontAlgn="b"/>
                      <a:r>
                        <a:rPr lang="en-MY" sz="1600" u="none" strike="noStrike" dirty="0">
                          <a:effectLst/>
                        </a:rPr>
                        <a:t>2007-07-22</a:t>
                      </a:r>
                      <a:endParaRPr lang="en-MY" sz="16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2.321</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44707305"/>
                  </a:ext>
                </a:extLst>
              </a:tr>
              <a:tr h="288000">
                <a:tc>
                  <a:txBody>
                    <a:bodyPr/>
                    <a:lstStyle/>
                    <a:p>
                      <a:pPr algn="ctr" fontAlgn="b"/>
                      <a:r>
                        <a:rPr lang="en-MY" sz="1600" u="none" strike="noStrike">
                          <a:effectLst/>
                        </a:rPr>
                        <a:t>2007-07-29</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3.209</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05160442"/>
                  </a:ext>
                </a:extLst>
              </a:tr>
              <a:tr h="288000">
                <a:tc>
                  <a:txBody>
                    <a:bodyPr/>
                    <a:lstStyle/>
                    <a:p>
                      <a:pPr algn="ctr" fontAlgn="b"/>
                      <a:r>
                        <a:rPr lang="en-MY" sz="1600" u="none" strike="noStrike">
                          <a:effectLst/>
                        </a:rPr>
                        <a:t>2007-08-05</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4.144</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599545934"/>
                  </a:ext>
                </a:extLst>
              </a:tr>
              <a:tr h="288000">
                <a:tc>
                  <a:txBody>
                    <a:bodyPr/>
                    <a:lstStyle/>
                    <a:p>
                      <a:pPr algn="ctr" fontAlgn="b"/>
                      <a:r>
                        <a:rPr lang="en-MY" sz="1600" u="none" strike="noStrike">
                          <a:effectLst/>
                        </a:rPr>
                        <a:t>2007-08-12</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4.055</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517571859"/>
                  </a:ext>
                </a:extLst>
              </a:tr>
              <a:tr h="288000">
                <a:tc>
                  <a:txBody>
                    <a:bodyPr/>
                    <a:lstStyle/>
                    <a:p>
                      <a:pPr algn="ctr" fontAlgn="b"/>
                      <a:r>
                        <a:rPr lang="en-MY" sz="1600" u="none" strike="noStrike">
                          <a:effectLst/>
                        </a:rPr>
                        <a:t>2007-08-19</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2.750</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406636839"/>
                  </a:ext>
                </a:extLst>
              </a:tr>
              <a:tr h="288000">
                <a:tc>
                  <a:txBody>
                    <a:bodyPr/>
                    <a:lstStyle/>
                    <a:p>
                      <a:pPr algn="ctr" fontAlgn="b"/>
                      <a:r>
                        <a:rPr lang="en-MY" sz="1600" u="none" strike="noStrike">
                          <a:effectLst/>
                        </a:rPr>
                        <a:t>2007-08-26</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2.595</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433881795"/>
                  </a:ext>
                </a:extLst>
              </a:tr>
              <a:tr h="288000">
                <a:tc>
                  <a:txBody>
                    <a:bodyPr/>
                    <a:lstStyle/>
                    <a:p>
                      <a:pPr algn="ctr" fontAlgn="b"/>
                      <a:r>
                        <a:rPr lang="en-MY" sz="1600" u="none" strike="noStrike">
                          <a:effectLst/>
                        </a:rPr>
                        <a:t>2007-09-02</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3.350</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942698277"/>
                  </a:ext>
                </a:extLst>
              </a:tr>
              <a:tr h="288000">
                <a:tc>
                  <a:txBody>
                    <a:bodyPr/>
                    <a:lstStyle/>
                    <a:p>
                      <a:pPr algn="ctr" fontAlgn="b"/>
                      <a:r>
                        <a:rPr lang="en-MY" sz="1600" u="none" strike="noStrike">
                          <a:effectLst/>
                        </a:rPr>
                        <a:t>2007-09-09</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3.394</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469418527"/>
                  </a:ext>
                </a:extLst>
              </a:tr>
              <a:tr h="288000">
                <a:tc>
                  <a:txBody>
                    <a:bodyPr/>
                    <a:lstStyle/>
                    <a:p>
                      <a:pPr algn="ctr" fontAlgn="b"/>
                      <a:r>
                        <a:rPr lang="en-MY" sz="1600" u="none" strike="noStrike">
                          <a:effectLst/>
                        </a:rPr>
                        <a:t>2007-09-16</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2.751</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239452327"/>
                  </a:ext>
                </a:extLst>
              </a:tr>
              <a:tr h="288000">
                <a:tc>
                  <a:txBody>
                    <a:bodyPr/>
                    <a:lstStyle/>
                    <a:p>
                      <a:pPr algn="ctr" fontAlgn="b"/>
                      <a:r>
                        <a:rPr lang="en-MY" sz="1600" u="none" strike="noStrike">
                          <a:effectLst/>
                        </a:rPr>
                        <a:t>2007-09-23</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2.860</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67013743"/>
                  </a:ext>
                </a:extLst>
              </a:tr>
              <a:tr h="288000">
                <a:tc>
                  <a:txBody>
                    <a:bodyPr/>
                    <a:lstStyle/>
                    <a:p>
                      <a:pPr algn="ctr" fontAlgn="b"/>
                      <a:r>
                        <a:rPr lang="en-MY" sz="1600" u="none" strike="noStrike">
                          <a:effectLst/>
                        </a:rPr>
                        <a:t>2007-09-30</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a:effectLst/>
                        </a:rPr>
                        <a:t>3.466</a:t>
                      </a:r>
                      <a:endParaRPr lang="en-MY" sz="16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049161078"/>
                  </a:ext>
                </a:extLst>
              </a:tr>
              <a:tr h="288000">
                <a:tc>
                  <a:txBody>
                    <a:bodyPr/>
                    <a:lstStyle/>
                    <a:p>
                      <a:pPr algn="ctr" fontAlgn="b"/>
                      <a:r>
                        <a:rPr lang="en-MY" sz="1600" u="none" strike="noStrike">
                          <a:effectLst/>
                        </a:rPr>
                        <a:t>2007-10-07</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2.661</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095742692"/>
                  </a:ext>
                </a:extLst>
              </a:tr>
              <a:tr h="288000">
                <a:tc>
                  <a:txBody>
                    <a:bodyPr/>
                    <a:lstStyle/>
                    <a:p>
                      <a:pPr algn="ctr" fontAlgn="b"/>
                      <a:r>
                        <a:rPr lang="en-MY" sz="1600" u="none" strike="noStrike" dirty="0">
                          <a:effectLst/>
                        </a:rPr>
                        <a:t>2007-10-14</a:t>
                      </a:r>
                      <a:endParaRPr lang="en-MY" sz="16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2.453</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70036346"/>
                  </a:ext>
                </a:extLst>
              </a:tr>
              <a:tr h="288000">
                <a:tc>
                  <a:txBody>
                    <a:bodyPr/>
                    <a:lstStyle/>
                    <a:p>
                      <a:pPr algn="ctr" fontAlgn="b"/>
                      <a:r>
                        <a:rPr lang="en-MY" sz="1600" u="none" strike="noStrike">
                          <a:effectLst/>
                        </a:rPr>
                        <a:t>2007-10-21</a:t>
                      </a:r>
                      <a:endParaRPr lang="en-MY" sz="16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2.110</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735768264"/>
                  </a:ext>
                </a:extLst>
              </a:tr>
              <a:tr h="288000">
                <a:tc>
                  <a:txBody>
                    <a:bodyPr/>
                    <a:lstStyle/>
                    <a:p>
                      <a:pPr algn="ctr" fontAlgn="b"/>
                      <a:r>
                        <a:rPr lang="en-MY" sz="1600" u="none" strike="noStrike" dirty="0">
                          <a:effectLst/>
                        </a:rPr>
                        <a:t>2007-10-28</a:t>
                      </a:r>
                      <a:endParaRPr lang="en-MY" sz="16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MY" sz="1600" u="none" strike="noStrike" dirty="0">
                          <a:effectLst/>
                        </a:rPr>
                        <a:t>3.353</a:t>
                      </a:r>
                      <a:endParaRPr lang="en-MY" sz="16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987892581"/>
                  </a:ext>
                </a:extLst>
              </a:tr>
            </a:tbl>
          </a:graphicData>
        </a:graphic>
      </p:graphicFrame>
      <p:sp>
        <p:nvSpPr>
          <p:cNvPr id="7" name="Title 1">
            <a:extLst>
              <a:ext uri="{FF2B5EF4-FFF2-40B4-BE49-F238E27FC236}">
                <a16:creationId xmlns:a16="http://schemas.microsoft.com/office/drawing/2014/main" id="{FBA20ECB-43F9-8A1F-548F-1944A7B5B025}"/>
              </a:ext>
            </a:extLst>
          </p:cNvPr>
          <p:cNvSpPr txBox="1">
            <a:spLocks/>
          </p:cNvSpPr>
          <p:nvPr/>
        </p:nvSpPr>
        <p:spPr>
          <a:xfrm>
            <a:off x="7140842" y="465336"/>
            <a:ext cx="5237136" cy="6270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Table 3:   </a:t>
            </a:r>
            <a:r>
              <a:rPr lang="en-US" sz="1600" dirty="0"/>
              <a:t> SARIMA prediction for the next 3 months weekly</a:t>
            </a:r>
            <a:endParaRPr lang="en-MY" sz="1600" dirty="0"/>
          </a:p>
        </p:txBody>
      </p:sp>
    </p:spTree>
    <p:extLst>
      <p:ext uri="{BB962C8B-B14F-4D97-AF65-F5344CB8AC3E}">
        <p14:creationId xmlns:p14="http://schemas.microsoft.com/office/powerpoint/2010/main" val="4110375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000" b="-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D1E64-48A9-2801-B1C7-D3530CFAAB41}"/>
              </a:ext>
            </a:extLst>
          </p:cNvPr>
          <p:cNvSpPr>
            <a:spLocks noGrp="1"/>
          </p:cNvSpPr>
          <p:nvPr>
            <p:ph type="sldNum" sz="quarter" idx="12"/>
          </p:nvPr>
        </p:nvSpPr>
        <p:spPr/>
        <p:txBody>
          <a:bodyPr vert="horz" lIns="91440" tIns="45720" rIns="91440" bIns="45720" rtlCol="0" anchor="ctr">
            <a:normAutofit/>
          </a:bodyPr>
          <a:lstStyle/>
          <a:p>
            <a:pPr>
              <a:spcAft>
                <a:spcPts val="600"/>
              </a:spcAft>
            </a:pPr>
            <a:fld id="{D79359E6-D05C-9546-AA79-5323DC3F04EC}" type="slidenum">
              <a:rPr lang="en-US">
                <a:solidFill>
                  <a:schemeClr val="tx1">
                    <a:lumMod val="50000"/>
                    <a:lumOff val="50000"/>
                  </a:schemeClr>
                </a:solidFill>
              </a:rPr>
              <a:pPr>
                <a:spcAft>
                  <a:spcPts val="600"/>
                </a:spcAft>
              </a:pPr>
              <a:t>18</a:t>
            </a:fld>
            <a:endParaRPr lang="en-US">
              <a:solidFill>
                <a:schemeClr val="tx1">
                  <a:lumMod val="50000"/>
                  <a:lumOff val="50000"/>
                </a:schemeClr>
              </a:solidFill>
            </a:endParaRPr>
          </a:p>
        </p:txBody>
      </p:sp>
      <p:sp>
        <p:nvSpPr>
          <p:cNvPr id="3" name="Title 2">
            <a:extLst>
              <a:ext uri="{FF2B5EF4-FFF2-40B4-BE49-F238E27FC236}">
                <a16:creationId xmlns:a16="http://schemas.microsoft.com/office/drawing/2014/main" id="{66C670BF-ABA5-7446-DED2-EE5A97AF824B}"/>
              </a:ext>
            </a:extLst>
          </p:cNvPr>
          <p:cNvSpPr>
            <a:spLocks noGrp="1"/>
          </p:cNvSpPr>
          <p:nvPr>
            <p:ph type="title"/>
          </p:nvPr>
        </p:nvSpPr>
        <p:spPr/>
        <p:txBody>
          <a:bodyPr>
            <a:normAutofit/>
          </a:bodyPr>
          <a:lstStyle/>
          <a:p>
            <a:r>
              <a:rPr lang="en-MY" b="1" dirty="0"/>
              <a:t>Stage 5:</a:t>
            </a:r>
            <a:br>
              <a:rPr lang="en-MY" b="1" dirty="0"/>
            </a:br>
            <a:r>
              <a:rPr lang="en-MY" b="1" dirty="0"/>
              <a:t>Model Evaluation</a:t>
            </a:r>
            <a:endParaRPr lang="en-MY" dirty="0"/>
          </a:p>
        </p:txBody>
      </p:sp>
      <p:sp>
        <p:nvSpPr>
          <p:cNvPr id="8" name="Text Placeholder 7">
            <a:extLst>
              <a:ext uri="{FF2B5EF4-FFF2-40B4-BE49-F238E27FC236}">
                <a16:creationId xmlns:a16="http://schemas.microsoft.com/office/drawing/2014/main" id="{8505C8E5-3F8C-A98F-C2DB-0F9E2E1CAEA4}"/>
              </a:ext>
            </a:extLst>
          </p:cNvPr>
          <p:cNvSpPr>
            <a:spLocks noGrp="1"/>
          </p:cNvSpPr>
          <p:nvPr>
            <p:ph type="body" idx="1"/>
          </p:nvPr>
        </p:nvSpPr>
        <p:spPr/>
        <p:txBody>
          <a:bodyPr/>
          <a:lstStyle/>
          <a:p>
            <a:pPr marL="514350" indent="-514350">
              <a:buAutoNum type="romanLcPeriod"/>
            </a:pPr>
            <a:r>
              <a:rPr lang="en-US" dirty="0"/>
              <a:t>ARIMA model</a:t>
            </a:r>
          </a:p>
          <a:p>
            <a:pPr marL="514350" indent="-514350">
              <a:buAutoNum type="romanLcPeriod"/>
            </a:pPr>
            <a:r>
              <a:rPr lang="en-US" dirty="0"/>
              <a:t>SARIMA model</a:t>
            </a:r>
            <a:br>
              <a:rPr lang="en-US" dirty="0"/>
            </a:br>
            <a:endParaRPr lang="en-MY" dirty="0"/>
          </a:p>
        </p:txBody>
      </p:sp>
    </p:spTree>
    <p:extLst>
      <p:ext uri="{BB962C8B-B14F-4D97-AF65-F5344CB8AC3E}">
        <p14:creationId xmlns:p14="http://schemas.microsoft.com/office/powerpoint/2010/main" val="3887604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CBDEB5-415F-E7B8-E449-B9B20B0044B8}"/>
              </a:ext>
            </a:extLst>
          </p:cNvPr>
          <p:cNvSpPr>
            <a:spLocks noGrp="1"/>
          </p:cNvSpPr>
          <p:nvPr>
            <p:ph type="sldNum" sz="quarter" idx="12"/>
          </p:nvPr>
        </p:nvSpPr>
        <p:spPr/>
        <p:txBody>
          <a:bodyPr/>
          <a:lstStyle/>
          <a:p>
            <a:fld id="{D79359E6-D05C-9546-AA79-5323DC3F04EC}" type="slidenum">
              <a:rPr lang="en-US" smtClean="0"/>
              <a:t>19</a:t>
            </a:fld>
            <a:endParaRPr lang="en-US"/>
          </a:p>
        </p:txBody>
      </p:sp>
      <p:graphicFrame>
        <p:nvGraphicFramePr>
          <p:cNvPr id="14" name="Content Placeholder 13">
            <a:extLst>
              <a:ext uri="{FF2B5EF4-FFF2-40B4-BE49-F238E27FC236}">
                <a16:creationId xmlns:a16="http://schemas.microsoft.com/office/drawing/2014/main" id="{A6D57A28-122D-2BA2-E978-755EF5C8F2FD}"/>
              </a:ext>
            </a:extLst>
          </p:cNvPr>
          <p:cNvGraphicFramePr>
            <a:graphicFrameLocks noGrp="1"/>
          </p:cNvGraphicFramePr>
          <p:nvPr>
            <p:ph idx="1"/>
            <p:extLst>
              <p:ext uri="{D42A27DB-BD31-4B8C-83A1-F6EECF244321}">
                <p14:modId xmlns:p14="http://schemas.microsoft.com/office/powerpoint/2010/main" val="436856405"/>
              </p:ext>
            </p:extLst>
          </p:nvPr>
        </p:nvGraphicFramePr>
        <p:xfrm>
          <a:off x="8282972" y="2612902"/>
          <a:ext cx="3740074" cy="1005840"/>
        </p:xfrm>
        <a:graphic>
          <a:graphicData uri="http://schemas.openxmlformats.org/drawingml/2006/table">
            <a:tbl>
              <a:tblPr firstRow="1" bandRow="1">
                <a:tableStyleId>{5C22544A-7EE6-4342-B048-85BDC9FD1C3A}</a:tableStyleId>
              </a:tblPr>
              <a:tblGrid>
                <a:gridCol w="766916">
                  <a:extLst>
                    <a:ext uri="{9D8B030D-6E8A-4147-A177-3AD203B41FA5}">
                      <a16:colId xmlns:a16="http://schemas.microsoft.com/office/drawing/2014/main" val="3069474318"/>
                    </a:ext>
                  </a:extLst>
                </a:gridCol>
                <a:gridCol w="1486579">
                  <a:extLst>
                    <a:ext uri="{9D8B030D-6E8A-4147-A177-3AD203B41FA5}">
                      <a16:colId xmlns:a16="http://schemas.microsoft.com/office/drawing/2014/main" val="2428898456"/>
                    </a:ext>
                  </a:extLst>
                </a:gridCol>
                <a:gridCol w="1486579">
                  <a:extLst>
                    <a:ext uri="{9D8B030D-6E8A-4147-A177-3AD203B41FA5}">
                      <a16:colId xmlns:a16="http://schemas.microsoft.com/office/drawing/2014/main" val="1921088473"/>
                    </a:ext>
                  </a:extLst>
                </a:gridCol>
              </a:tblGrid>
              <a:tr h="138824">
                <a:tc>
                  <a:txBody>
                    <a:bodyPr/>
                    <a:lstStyle/>
                    <a:p>
                      <a:pPr algn="ctr"/>
                      <a:endParaRPr lang="en-MY" sz="1200" dirty="0"/>
                    </a:p>
                  </a:txBody>
                  <a:tcPr anchor="ctr"/>
                </a:tc>
                <a:tc>
                  <a:txBody>
                    <a:bodyPr/>
                    <a:lstStyle/>
                    <a:p>
                      <a:pPr algn="ctr"/>
                      <a:r>
                        <a:rPr lang="en-US" sz="1200" dirty="0"/>
                        <a:t>ARIMA (3, 1, 9)</a:t>
                      </a:r>
                      <a:endParaRPr lang="en-MY" sz="1200" dirty="0"/>
                    </a:p>
                  </a:txBody>
                  <a:tcPr anchor="ctr"/>
                </a:tc>
                <a:tc>
                  <a:txBody>
                    <a:bodyPr/>
                    <a:lstStyle/>
                    <a:p>
                      <a:pPr algn="ctr"/>
                      <a:r>
                        <a:rPr lang="en-US" sz="1200" dirty="0"/>
                        <a:t>SARIMA (5,1,1)(0,1,0)[12] </a:t>
                      </a:r>
                      <a:endParaRPr lang="en-MY" sz="1200" dirty="0"/>
                    </a:p>
                  </a:txBody>
                  <a:tcPr anchor="ctr"/>
                </a:tc>
                <a:extLst>
                  <a:ext uri="{0D108BD9-81ED-4DB2-BD59-A6C34878D82A}">
                    <a16:rowId xmlns:a16="http://schemas.microsoft.com/office/drawing/2014/main" val="1949441655"/>
                  </a:ext>
                </a:extLst>
              </a:tr>
              <a:tr h="121708">
                <a:tc>
                  <a:txBody>
                    <a:bodyPr/>
                    <a:lstStyle/>
                    <a:p>
                      <a:pPr algn="ctr"/>
                      <a:r>
                        <a:rPr lang="en-US" sz="1200" dirty="0"/>
                        <a:t>AIC</a:t>
                      </a:r>
                      <a:endParaRPr lang="en-MY" sz="1200" dirty="0"/>
                    </a:p>
                  </a:txBody>
                  <a:tcPr anchor="ctr"/>
                </a:tc>
                <a:tc>
                  <a:txBody>
                    <a:bodyPr/>
                    <a:lstStyle/>
                    <a:p>
                      <a:pPr algn="ctr"/>
                      <a:r>
                        <a:rPr lang="en-US" sz="1200" dirty="0"/>
                        <a:t>62.232</a:t>
                      </a:r>
                      <a:endParaRPr lang="en-MY" sz="1200" dirty="0"/>
                    </a:p>
                  </a:txBody>
                  <a:tcPr anchor="ctr"/>
                </a:tc>
                <a:tc>
                  <a:txBody>
                    <a:bodyPr/>
                    <a:lstStyle/>
                    <a:p>
                      <a:pPr algn="ctr"/>
                      <a:r>
                        <a:rPr lang="en-MY" sz="1200" dirty="0"/>
                        <a:t>54.009</a:t>
                      </a:r>
                    </a:p>
                  </a:txBody>
                  <a:tcPr anchor="ctr"/>
                </a:tc>
                <a:extLst>
                  <a:ext uri="{0D108BD9-81ED-4DB2-BD59-A6C34878D82A}">
                    <a16:rowId xmlns:a16="http://schemas.microsoft.com/office/drawing/2014/main" val="602281607"/>
                  </a:ext>
                </a:extLst>
              </a:tr>
              <a:tr h="121708">
                <a:tc>
                  <a:txBody>
                    <a:bodyPr/>
                    <a:lstStyle/>
                    <a:p>
                      <a:pPr algn="ctr"/>
                      <a:r>
                        <a:rPr lang="en-US" sz="1200" dirty="0"/>
                        <a:t>RMSE</a:t>
                      </a:r>
                      <a:endParaRPr lang="en-MY" sz="1200" dirty="0"/>
                    </a:p>
                  </a:txBody>
                  <a:tcPr anchor="ctr"/>
                </a:tc>
                <a:tc>
                  <a:txBody>
                    <a:bodyPr/>
                    <a:lstStyle/>
                    <a:p>
                      <a:pPr algn="ctr"/>
                      <a:r>
                        <a:rPr lang="en-MY" sz="1200" dirty="0"/>
                        <a:t>0.577</a:t>
                      </a:r>
                    </a:p>
                  </a:txBody>
                  <a:tcPr anchor="ctr"/>
                </a:tc>
                <a:tc>
                  <a:txBody>
                    <a:bodyPr/>
                    <a:lstStyle/>
                    <a:p>
                      <a:pPr algn="ctr"/>
                      <a:r>
                        <a:rPr lang="en-MY" sz="1200" dirty="0"/>
                        <a:t>0.988</a:t>
                      </a:r>
                    </a:p>
                  </a:txBody>
                  <a:tcPr anchor="ctr"/>
                </a:tc>
                <a:extLst>
                  <a:ext uri="{0D108BD9-81ED-4DB2-BD59-A6C34878D82A}">
                    <a16:rowId xmlns:a16="http://schemas.microsoft.com/office/drawing/2014/main" val="1886255139"/>
                  </a:ext>
                </a:extLst>
              </a:tr>
            </a:tbl>
          </a:graphicData>
        </a:graphic>
      </p:graphicFrame>
      <p:sp>
        <p:nvSpPr>
          <p:cNvPr id="15" name="Title 1">
            <a:extLst>
              <a:ext uri="{FF2B5EF4-FFF2-40B4-BE49-F238E27FC236}">
                <a16:creationId xmlns:a16="http://schemas.microsoft.com/office/drawing/2014/main" id="{C6DB14F0-38E6-77AF-B6D5-C1CEB78DE94A}"/>
              </a:ext>
            </a:extLst>
          </p:cNvPr>
          <p:cNvSpPr txBox="1">
            <a:spLocks/>
          </p:cNvSpPr>
          <p:nvPr/>
        </p:nvSpPr>
        <p:spPr>
          <a:xfrm>
            <a:off x="8087255" y="2057334"/>
            <a:ext cx="4104745" cy="6270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t>Table 4:   </a:t>
            </a:r>
            <a:r>
              <a:rPr lang="en-US" sz="1600" dirty="0"/>
              <a:t> ARIMA &amp; SARIMA model evaluation</a:t>
            </a:r>
            <a:endParaRPr lang="en-MY" sz="1600" dirty="0"/>
          </a:p>
        </p:txBody>
      </p:sp>
      <p:sp>
        <p:nvSpPr>
          <p:cNvPr id="17" name="TextBox 16">
            <a:extLst>
              <a:ext uri="{FF2B5EF4-FFF2-40B4-BE49-F238E27FC236}">
                <a16:creationId xmlns:a16="http://schemas.microsoft.com/office/drawing/2014/main" id="{06B6C8F5-903F-502E-ACFF-2DE71F4E1E87}"/>
              </a:ext>
            </a:extLst>
          </p:cNvPr>
          <p:cNvSpPr txBox="1"/>
          <p:nvPr/>
        </p:nvSpPr>
        <p:spPr>
          <a:xfrm>
            <a:off x="8339747" y="3928894"/>
            <a:ext cx="3731080" cy="830997"/>
          </a:xfrm>
          <a:prstGeom prst="rect">
            <a:avLst/>
          </a:prstGeom>
          <a:noFill/>
        </p:spPr>
        <p:txBody>
          <a:bodyPr wrap="square">
            <a:spAutoFit/>
          </a:bodyPr>
          <a:lstStyle/>
          <a:p>
            <a:r>
              <a:rPr lang="en-US" sz="1600" dirty="0"/>
              <a:t>Notes:</a:t>
            </a:r>
          </a:p>
          <a:p>
            <a:pPr marL="285750" indent="-285750">
              <a:buFont typeface="Arial" panose="020B0604020202020204" pitchFamily="34" charset="0"/>
              <a:buChar char="•"/>
            </a:pPr>
            <a:r>
              <a:rPr lang="en-US" sz="1600" dirty="0"/>
              <a:t>AIC - Akaike Information Criterion</a:t>
            </a:r>
          </a:p>
          <a:p>
            <a:pPr marL="285750" indent="-285750">
              <a:buFont typeface="Arial" panose="020B0604020202020204" pitchFamily="34" charset="0"/>
              <a:buChar char="•"/>
            </a:pPr>
            <a:r>
              <a:rPr lang="en-US" sz="1600" dirty="0"/>
              <a:t>RMSE - Root Mean Squared Error</a:t>
            </a:r>
            <a:endParaRPr lang="en-MY" sz="1600" dirty="0"/>
          </a:p>
        </p:txBody>
      </p:sp>
      <p:pic>
        <p:nvPicPr>
          <p:cNvPr id="2" name="Content Placeholder 5" descr="A graph of a graph&#10;&#10;Description automatically generated with medium confidence">
            <a:extLst>
              <a:ext uri="{FF2B5EF4-FFF2-40B4-BE49-F238E27FC236}">
                <a16:creationId xmlns:a16="http://schemas.microsoft.com/office/drawing/2014/main" id="{A57EFA42-EDDE-E157-AE81-170131C69FE9}"/>
              </a:ext>
            </a:extLst>
          </p:cNvPr>
          <p:cNvPicPr>
            <a:picLocks noChangeAspect="1"/>
          </p:cNvPicPr>
          <p:nvPr/>
        </p:nvPicPr>
        <p:blipFill>
          <a:blip r:embed="rId3"/>
          <a:stretch>
            <a:fillRect/>
          </a:stretch>
        </p:blipFill>
        <p:spPr>
          <a:xfrm>
            <a:off x="121173" y="861986"/>
            <a:ext cx="8117200" cy="4403188"/>
          </a:xfrm>
          <a:prstGeom prst="rect">
            <a:avLst/>
          </a:prstGeom>
        </p:spPr>
      </p:pic>
      <p:sp>
        <p:nvSpPr>
          <p:cNvPr id="3" name="Title 1">
            <a:extLst>
              <a:ext uri="{FF2B5EF4-FFF2-40B4-BE49-F238E27FC236}">
                <a16:creationId xmlns:a16="http://schemas.microsoft.com/office/drawing/2014/main" id="{7F821C4C-ABE0-38BF-8A3E-3EC1E65E9D28}"/>
              </a:ext>
            </a:extLst>
          </p:cNvPr>
          <p:cNvSpPr txBox="1">
            <a:spLocks/>
          </p:cNvSpPr>
          <p:nvPr/>
        </p:nvSpPr>
        <p:spPr>
          <a:xfrm>
            <a:off x="838200" y="5253366"/>
            <a:ext cx="6924970" cy="612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Figure 7:  </a:t>
            </a:r>
            <a:r>
              <a:rPr lang="en-US" sz="1600" dirty="0"/>
              <a:t>The comparison between ARIMA &amp; SARIMA prediction plot</a:t>
            </a:r>
            <a:endParaRPr lang="en-MY" sz="1600" dirty="0"/>
          </a:p>
        </p:txBody>
      </p:sp>
    </p:spTree>
    <p:extLst>
      <p:ext uri="{BB962C8B-B14F-4D97-AF65-F5344CB8AC3E}">
        <p14:creationId xmlns:p14="http://schemas.microsoft.com/office/powerpoint/2010/main" val="181886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11000"/>
          </a:schemeClr>
        </a:solidFill>
        <a:effectLst/>
      </p:bgPr>
    </p:bg>
    <p:spTree>
      <p:nvGrpSpPr>
        <p:cNvPr id="1" name="Shape 1050"/>
        <p:cNvGrpSpPr/>
        <p:nvPr/>
      </p:nvGrpSpPr>
      <p:grpSpPr>
        <a:xfrm>
          <a:off x="0" y="0"/>
          <a:ext cx="0" cy="0"/>
          <a:chOff x="0" y="0"/>
          <a:chExt cx="0" cy="0"/>
        </a:xfrm>
      </p:grpSpPr>
      <p:grpSp>
        <p:nvGrpSpPr>
          <p:cNvPr id="1052" name="Google Shape;1052;p35"/>
          <p:cNvGrpSpPr/>
          <p:nvPr/>
        </p:nvGrpSpPr>
        <p:grpSpPr>
          <a:xfrm>
            <a:off x="3955668" y="918983"/>
            <a:ext cx="4221463" cy="5500912"/>
            <a:chOff x="2966750" y="1165750"/>
            <a:chExt cx="3166099" cy="3977784"/>
          </a:xfrm>
          <a:solidFill>
            <a:schemeClr val="accent2">
              <a:lumMod val="50000"/>
            </a:schemeClr>
          </a:solidFill>
        </p:grpSpPr>
        <p:sp>
          <p:nvSpPr>
            <p:cNvPr id="1053" name="Google Shape;1053;p35"/>
            <p:cNvSpPr/>
            <p:nvPr/>
          </p:nvSpPr>
          <p:spPr>
            <a:xfrm>
              <a:off x="2966750" y="1165750"/>
              <a:ext cx="3166099" cy="3977784"/>
            </a:xfrm>
            <a:custGeom>
              <a:avLst/>
              <a:gdLst/>
              <a:ahLst/>
              <a:cxnLst/>
              <a:rect l="l" t="t" r="r" b="b"/>
              <a:pathLst>
                <a:path w="114527" h="143888" extrusionOk="0">
                  <a:moveTo>
                    <a:pt x="57841" y="0"/>
                  </a:moveTo>
                  <a:lnTo>
                    <a:pt x="48792" y="15895"/>
                  </a:lnTo>
                  <a:lnTo>
                    <a:pt x="51531" y="15895"/>
                  </a:lnTo>
                  <a:lnTo>
                    <a:pt x="51531" y="19181"/>
                  </a:lnTo>
                  <a:lnTo>
                    <a:pt x="51531" y="19979"/>
                  </a:lnTo>
                  <a:lnTo>
                    <a:pt x="51531" y="20086"/>
                  </a:lnTo>
                  <a:lnTo>
                    <a:pt x="51554" y="20217"/>
                  </a:lnTo>
                  <a:lnTo>
                    <a:pt x="51578" y="20515"/>
                  </a:lnTo>
                  <a:lnTo>
                    <a:pt x="51614" y="21098"/>
                  </a:lnTo>
                  <a:cubicBezTo>
                    <a:pt x="51638" y="21491"/>
                    <a:pt x="51650" y="21884"/>
                    <a:pt x="51697" y="22277"/>
                  </a:cubicBezTo>
                  <a:lnTo>
                    <a:pt x="51876" y="23444"/>
                  </a:lnTo>
                  <a:lnTo>
                    <a:pt x="51971" y="24027"/>
                  </a:lnTo>
                  <a:cubicBezTo>
                    <a:pt x="52007" y="24218"/>
                    <a:pt x="52066" y="24408"/>
                    <a:pt x="52102" y="24599"/>
                  </a:cubicBezTo>
                  <a:lnTo>
                    <a:pt x="52412" y="25742"/>
                  </a:lnTo>
                  <a:cubicBezTo>
                    <a:pt x="52507" y="26123"/>
                    <a:pt x="52662" y="26492"/>
                    <a:pt x="52793" y="26861"/>
                  </a:cubicBezTo>
                  <a:cubicBezTo>
                    <a:pt x="52935" y="27230"/>
                    <a:pt x="53055" y="27611"/>
                    <a:pt x="53221" y="27968"/>
                  </a:cubicBezTo>
                  <a:lnTo>
                    <a:pt x="53733" y="29028"/>
                  </a:lnTo>
                  <a:cubicBezTo>
                    <a:pt x="53817" y="29206"/>
                    <a:pt x="53900" y="29385"/>
                    <a:pt x="53995" y="29552"/>
                  </a:cubicBezTo>
                  <a:lnTo>
                    <a:pt x="54305" y="30064"/>
                  </a:lnTo>
                  <a:lnTo>
                    <a:pt x="54912" y="31064"/>
                  </a:lnTo>
                  <a:cubicBezTo>
                    <a:pt x="55138" y="31385"/>
                    <a:pt x="55376" y="31707"/>
                    <a:pt x="55614" y="32016"/>
                  </a:cubicBezTo>
                  <a:cubicBezTo>
                    <a:pt x="56067" y="32659"/>
                    <a:pt x="56615" y="33219"/>
                    <a:pt x="57150" y="33802"/>
                  </a:cubicBezTo>
                  <a:cubicBezTo>
                    <a:pt x="57400" y="34100"/>
                    <a:pt x="57710" y="34350"/>
                    <a:pt x="57996" y="34624"/>
                  </a:cubicBezTo>
                  <a:cubicBezTo>
                    <a:pt x="58293" y="34874"/>
                    <a:pt x="58567" y="35148"/>
                    <a:pt x="58877" y="35398"/>
                  </a:cubicBezTo>
                  <a:lnTo>
                    <a:pt x="59829" y="36100"/>
                  </a:lnTo>
                  <a:cubicBezTo>
                    <a:pt x="59984" y="36219"/>
                    <a:pt x="60139" y="36338"/>
                    <a:pt x="60305" y="36445"/>
                  </a:cubicBezTo>
                  <a:lnTo>
                    <a:pt x="60806" y="36755"/>
                  </a:lnTo>
                  <a:lnTo>
                    <a:pt x="61818" y="37362"/>
                  </a:lnTo>
                  <a:cubicBezTo>
                    <a:pt x="62163" y="37553"/>
                    <a:pt x="62520" y="37719"/>
                    <a:pt x="62877" y="37886"/>
                  </a:cubicBezTo>
                  <a:cubicBezTo>
                    <a:pt x="63568" y="38255"/>
                    <a:pt x="64318" y="38505"/>
                    <a:pt x="65068" y="38767"/>
                  </a:cubicBezTo>
                  <a:cubicBezTo>
                    <a:pt x="65437" y="38910"/>
                    <a:pt x="65818" y="39005"/>
                    <a:pt x="66199" y="39100"/>
                  </a:cubicBezTo>
                  <a:cubicBezTo>
                    <a:pt x="66580" y="39196"/>
                    <a:pt x="66961" y="39303"/>
                    <a:pt x="67342" y="39386"/>
                  </a:cubicBezTo>
                  <a:lnTo>
                    <a:pt x="68509" y="39577"/>
                  </a:lnTo>
                  <a:cubicBezTo>
                    <a:pt x="68902" y="39624"/>
                    <a:pt x="69295" y="39660"/>
                    <a:pt x="69676" y="39672"/>
                  </a:cubicBezTo>
                  <a:cubicBezTo>
                    <a:pt x="70176" y="39704"/>
                    <a:pt x="70946" y="39709"/>
                    <a:pt x="71403" y="39709"/>
                  </a:cubicBezTo>
                  <a:cubicBezTo>
                    <a:pt x="71632" y="39709"/>
                    <a:pt x="71783" y="39708"/>
                    <a:pt x="71783" y="39708"/>
                  </a:cubicBezTo>
                  <a:lnTo>
                    <a:pt x="94298" y="39708"/>
                  </a:lnTo>
                  <a:lnTo>
                    <a:pt x="94691" y="39743"/>
                  </a:lnTo>
                  <a:lnTo>
                    <a:pt x="94905" y="39779"/>
                  </a:lnTo>
                  <a:cubicBezTo>
                    <a:pt x="95048" y="39791"/>
                    <a:pt x="95191" y="39803"/>
                    <a:pt x="95334" y="39803"/>
                  </a:cubicBezTo>
                  <a:cubicBezTo>
                    <a:pt x="95477" y="39803"/>
                    <a:pt x="95619" y="39862"/>
                    <a:pt x="95762" y="39874"/>
                  </a:cubicBezTo>
                  <a:cubicBezTo>
                    <a:pt x="95893" y="39898"/>
                    <a:pt x="96048" y="39898"/>
                    <a:pt x="96179" y="39946"/>
                  </a:cubicBezTo>
                  <a:cubicBezTo>
                    <a:pt x="97286" y="40196"/>
                    <a:pt x="98334" y="40696"/>
                    <a:pt x="99227" y="41422"/>
                  </a:cubicBezTo>
                  <a:cubicBezTo>
                    <a:pt x="100096" y="42160"/>
                    <a:pt x="100799" y="43101"/>
                    <a:pt x="101263" y="44149"/>
                  </a:cubicBezTo>
                  <a:cubicBezTo>
                    <a:pt x="101680" y="45196"/>
                    <a:pt x="101870" y="46339"/>
                    <a:pt x="101787" y="47494"/>
                  </a:cubicBezTo>
                  <a:cubicBezTo>
                    <a:pt x="101727" y="48566"/>
                    <a:pt x="101370" y="49566"/>
                    <a:pt x="100846" y="50483"/>
                  </a:cubicBezTo>
                  <a:cubicBezTo>
                    <a:pt x="100263" y="51447"/>
                    <a:pt x="99251" y="52507"/>
                    <a:pt x="98286" y="53078"/>
                  </a:cubicBezTo>
                  <a:cubicBezTo>
                    <a:pt x="98060" y="53245"/>
                    <a:pt x="97774" y="53328"/>
                    <a:pt x="97536" y="53471"/>
                  </a:cubicBezTo>
                  <a:cubicBezTo>
                    <a:pt x="97405" y="53543"/>
                    <a:pt x="97262" y="53578"/>
                    <a:pt x="97131" y="53626"/>
                  </a:cubicBezTo>
                  <a:cubicBezTo>
                    <a:pt x="97001" y="53674"/>
                    <a:pt x="96870" y="53733"/>
                    <a:pt x="96739" y="53769"/>
                  </a:cubicBezTo>
                  <a:cubicBezTo>
                    <a:pt x="96596" y="53793"/>
                    <a:pt x="95119" y="54102"/>
                    <a:pt x="94572" y="54150"/>
                  </a:cubicBezTo>
                  <a:cubicBezTo>
                    <a:pt x="94504" y="54154"/>
                    <a:pt x="94416" y="54155"/>
                    <a:pt x="94320" y="54155"/>
                  </a:cubicBezTo>
                  <a:cubicBezTo>
                    <a:pt x="94128" y="54155"/>
                    <a:pt x="93909" y="54150"/>
                    <a:pt x="93774" y="54150"/>
                  </a:cubicBezTo>
                  <a:lnTo>
                    <a:pt x="19705" y="54150"/>
                  </a:lnTo>
                  <a:lnTo>
                    <a:pt x="19562" y="54114"/>
                  </a:lnTo>
                  <a:lnTo>
                    <a:pt x="19265" y="54102"/>
                  </a:lnTo>
                  <a:lnTo>
                    <a:pt x="18681" y="54126"/>
                  </a:lnTo>
                  <a:cubicBezTo>
                    <a:pt x="18288" y="54150"/>
                    <a:pt x="17895" y="54150"/>
                    <a:pt x="17514" y="54209"/>
                  </a:cubicBezTo>
                  <a:cubicBezTo>
                    <a:pt x="14383" y="54567"/>
                    <a:pt x="11335" y="55674"/>
                    <a:pt x="8716" y="57424"/>
                  </a:cubicBezTo>
                  <a:cubicBezTo>
                    <a:pt x="6120" y="59186"/>
                    <a:pt x="3953" y="61568"/>
                    <a:pt x="2417" y="64318"/>
                  </a:cubicBezTo>
                  <a:cubicBezTo>
                    <a:pt x="917" y="67080"/>
                    <a:pt x="96" y="70235"/>
                    <a:pt x="24" y="73367"/>
                  </a:cubicBezTo>
                  <a:cubicBezTo>
                    <a:pt x="0" y="73807"/>
                    <a:pt x="12" y="74010"/>
                    <a:pt x="12" y="74295"/>
                  </a:cubicBezTo>
                  <a:cubicBezTo>
                    <a:pt x="12" y="74343"/>
                    <a:pt x="12" y="74474"/>
                    <a:pt x="24" y="74557"/>
                  </a:cubicBezTo>
                  <a:lnTo>
                    <a:pt x="36" y="74855"/>
                  </a:lnTo>
                  <a:lnTo>
                    <a:pt x="60" y="75438"/>
                  </a:lnTo>
                  <a:cubicBezTo>
                    <a:pt x="84" y="75831"/>
                    <a:pt x="84" y="76224"/>
                    <a:pt x="143" y="76617"/>
                  </a:cubicBezTo>
                  <a:lnTo>
                    <a:pt x="322" y="77784"/>
                  </a:lnTo>
                  <a:cubicBezTo>
                    <a:pt x="357" y="77974"/>
                    <a:pt x="381" y="78165"/>
                    <a:pt x="429" y="78355"/>
                  </a:cubicBezTo>
                  <a:lnTo>
                    <a:pt x="560" y="78939"/>
                  </a:lnTo>
                  <a:lnTo>
                    <a:pt x="869" y="80082"/>
                  </a:lnTo>
                  <a:cubicBezTo>
                    <a:pt x="977" y="80451"/>
                    <a:pt x="1119" y="80820"/>
                    <a:pt x="1250" y="81189"/>
                  </a:cubicBezTo>
                  <a:cubicBezTo>
                    <a:pt x="1393" y="81558"/>
                    <a:pt x="1512" y="81939"/>
                    <a:pt x="1691" y="82296"/>
                  </a:cubicBezTo>
                  <a:cubicBezTo>
                    <a:pt x="2977" y="85166"/>
                    <a:pt x="4929" y="87737"/>
                    <a:pt x="7382" y="89702"/>
                  </a:cubicBezTo>
                  <a:cubicBezTo>
                    <a:pt x="9835" y="91655"/>
                    <a:pt x="12764" y="93048"/>
                    <a:pt x="15859" y="93655"/>
                  </a:cubicBezTo>
                  <a:lnTo>
                    <a:pt x="17026" y="93845"/>
                  </a:lnTo>
                  <a:lnTo>
                    <a:pt x="17610" y="93929"/>
                  </a:lnTo>
                  <a:cubicBezTo>
                    <a:pt x="17812" y="93952"/>
                    <a:pt x="18003" y="93952"/>
                    <a:pt x="18193" y="93964"/>
                  </a:cubicBezTo>
                  <a:lnTo>
                    <a:pt x="19372" y="94024"/>
                  </a:lnTo>
                  <a:lnTo>
                    <a:pt x="19669" y="94036"/>
                  </a:lnTo>
                  <a:lnTo>
                    <a:pt x="94643" y="94036"/>
                  </a:lnTo>
                  <a:lnTo>
                    <a:pt x="94869" y="94048"/>
                  </a:lnTo>
                  <a:cubicBezTo>
                    <a:pt x="95024" y="94060"/>
                    <a:pt x="95167" y="94072"/>
                    <a:pt x="95310" y="94072"/>
                  </a:cubicBezTo>
                  <a:cubicBezTo>
                    <a:pt x="95381" y="94072"/>
                    <a:pt x="95453" y="94083"/>
                    <a:pt x="95524" y="94095"/>
                  </a:cubicBezTo>
                  <a:lnTo>
                    <a:pt x="95727" y="94131"/>
                  </a:lnTo>
                  <a:cubicBezTo>
                    <a:pt x="95869" y="94155"/>
                    <a:pt x="96012" y="94167"/>
                    <a:pt x="96155" y="94191"/>
                  </a:cubicBezTo>
                  <a:cubicBezTo>
                    <a:pt x="96703" y="94345"/>
                    <a:pt x="97251" y="94476"/>
                    <a:pt x="97751" y="94750"/>
                  </a:cubicBezTo>
                  <a:cubicBezTo>
                    <a:pt x="98286" y="94976"/>
                    <a:pt x="98739" y="95322"/>
                    <a:pt x="99203" y="95655"/>
                  </a:cubicBezTo>
                  <a:cubicBezTo>
                    <a:pt x="99620" y="96048"/>
                    <a:pt x="100060" y="96429"/>
                    <a:pt x="100382" y="96905"/>
                  </a:cubicBezTo>
                  <a:cubicBezTo>
                    <a:pt x="100751" y="97346"/>
                    <a:pt x="100989" y="97870"/>
                    <a:pt x="101251" y="98382"/>
                  </a:cubicBezTo>
                  <a:cubicBezTo>
                    <a:pt x="101299" y="98513"/>
                    <a:pt x="101334" y="98643"/>
                    <a:pt x="101394" y="98774"/>
                  </a:cubicBezTo>
                  <a:cubicBezTo>
                    <a:pt x="101430" y="98917"/>
                    <a:pt x="101501" y="99036"/>
                    <a:pt x="101525" y="99179"/>
                  </a:cubicBezTo>
                  <a:cubicBezTo>
                    <a:pt x="101584" y="99453"/>
                    <a:pt x="101692" y="99727"/>
                    <a:pt x="101703" y="100013"/>
                  </a:cubicBezTo>
                  <a:cubicBezTo>
                    <a:pt x="101727" y="100156"/>
                    <a:pt x="101751" y="100287"/>
                    <a:pt x="101775" y="100429"/>
                  </a:cubicBezTo>
                  <a:lnTo>
                    <a:pt x="101799" y="100870"/>
                  </a:lnTo>
                  <a:lnTo>
                    <a:pt x="101823" y="101084"/>
                  </a:lnTo>
                  <a:lnTo>
                    <a:pt x="101834" y="101191"/>
                  </a:lnTo>
                  <a:lnTo>
                    <a:pt x="101834" y="101299"/>
                  </a:lnTo>
                  <a:cubicBezTo>
                    <a:pt x="101834" y="101334"/>
                    <a:pt x="101823" y="101358"/>
                    <a:pt x="101823" y="101370"/>
                  </a:cubicBezTo>
                  <a:cubicBezTo>
                    <a:pt x="101811" y="101513"/>
                    <a:pt x="101799" y="101656"/>
                    <a:pt x="101787" y="101799"/>
                  </a:cubicBezTo>
                  <a:cubicBezTo>
                    <a:pt x="101811" y="102096"/>
                    <a:pt x="101715" y="102370"/>
                    <a:pt x="101692" y="102656"/>
                  </a:cubicBezTo>
                  <a:cubicBezTo>
                    <a:pt x="101692" y="102799"/>
                    <a:pt x="101632" y="102930"/>
                    <a:pt x="101596" y="103073"/>
                  </a:cubicBezTo>
                  <a:cubicBezTo>
                    <a:pt x="101561" y="103204"/>
                    <a:pt x="101525" y="103346"/>
                    <a:pt x="101501" y="103477"/>
                  </a:cubicBezTo>
                  <a:cubicBezTo>
                    <a:pt x="101144" y="104561"/>
                    <a:pt x="100537" y="105561"/>
                    <a:pt x="99739" y="106383"/>
                  </a:cubicBezTo>
                  <a:cubicBezTo>
                    <a:pt x="98917" y="107192"/>
                    <a:pt x="97917" y="107799"/>
                    <a:pt x="96846" y="108157"/>
                  </a:cubicBezTo>
                  <a:cubicBezTo>
                    <a:pt x="96715" y="108204"/>
                    <a:pt x="96572" y="108216"/>
                    <a:pt x="96429" y="108264"/>
                  </a:cubicBezTo>
                  <a:cubicBezTo>
                    <a:pt x="96298" y="108288"/>
                    <a:pt x="96167" y="108359"/>
                    <a:pt x="96024" y="108359"/>
                  </a:cubicBezTo>
                  <a:cubicBezTo>
                    <a:pt x="95881" y="108383"/>
                    <a:pt x="95738" y="108395"/>
                    <a:pt x="95596" y="108419"/>
                  </a:cubicBezTo>
                  <a:cubicBezTo>
                    <a:pt x="95524" y="108430"/>
                    <a:pt x="95453" y="108454"/>
                    <a:pt x="95381" y="108454"/>
                  </a:cubicBezTo>
                  <a:lnTo>
                    <a:pt x="95167" y="108466"/>
                  </a:lnTo>
                  <a:cubicBezTo>
                    <a:pt x="95024" y="108466"/>
                    <a:pt x="94881" y="108466"/>
                    <a:pt x="94738" y="108478"/>
                  </a:cubicBezTo>
                  <a:cubicBezTo>
                    <a:pt x="94691" y="108478"/>
                    <a:pt x="94512" y="108466"/>
                    <a:pt x="94393" y="108466"/>
                  </a:cubicBezTo>
                  <a:lnTo>
                    <a:pt x="71283" y="108466"/>
                  </a:lnTo>
                  <a:lnTo>
                    <a:pt x="70985" y="108490"/>
                  </a:lnTo>
                  <a:lnTo>
                    <a:pt x="70402" y="108526"/>
                  </a:lnTo>
                  <a:cubicBezTo>
                    <a:pt x="70009" y="108538"/>
                    <a:pt x="69616" y="108561"/>
                    <a:pt x="69235" y="108597"/>
                  </a:cubicBezTo>
                  <a:lnTo>
                    <a:pt x="68068" y="108764"/>
                  </a:lnTo>
                  <a:cubicBezTo>
                    <a:pt x="67675" y="108835"/>
                    <a:pt x="67283" y="108883"/>
                    <a:pt x="66902" y="108990"/>
                  </a:cubicBezTo>
                  <a:cubicBezTo>
                    <a:pt x="66140" y="109181"/>
                    <a:pt x="65366" y="109359"/>
                    <a:pt x="64639" y="109657"/>
                  </a:cubicBezTo>
                  <a:cubicBezTo>
                    <a:pt x="64270" y="109788"/>
                    <a:pt x="63889" y="109919"/>
                    <a:pt x="63532" y="110073"/>
                  </a:cubicBezTo>
                  <a:lnTo>
                    <a:pt x="62460" y="110585"/>
                  </a:lnTo>
                  <a:lnTo>
                    <a:pt x="61937" y="110847"/>
                  </a:lnTo>
                  <a:cubicBezTo>
                    <a:pt x="61758" y="110931"/>
                    <a:pt x="61591" y="111038"/>
                    <a:pt x="61425" y="111145"/>
                  </a:cubicBezTo>
                  <a:lnTo>
                    <a:pt x="60413" y="111752"/>
                  </a:lnTo>
                  <a:cubicBezTo>
                    <a:pt x="60079" y="111967"/>
                    <a:pt x="59782" y="112217"/>
                    <a:pt x="59460" y="112443"/>
                  </a:cubicBezTo>
                  <a:cubicBezTo>
                    <a:pt x="59151" y="112681"/>
                    <a:pt x="58817" y="112907"/>
                    <a:pt x="58531" y="113169"/>
                  </a:cubicBezTo>
                  <a:cubicBezTo>
                    <a:pt x="58079" y="113586"/>
                    <a:pt x="57603" y="114003"/>
                    <a:pt x="57174" y="114443"/>
                  </a:cubicBezTo>
                  <a:cubicBezTo>
                    <a:pt x="57115" y="114503"/>
                    <a:pt x="57043" y="114586"/>
                    <a:pt x="56960" y="114681"/>
                  </a:cubicBezTo>
                  <a:cubicBezTo>
                    <a:pt x="56912" y="114717"/>
                    <a:pt x="56876" y="114765"/>
                    <a:pt x="56841" y="114800"/>
                  </a:cubicBezTo>
                  <a:cubicBezTo>
                    <a:pt x="56567" y="115110"/>
                    <a:pt x="56234" y="115479"/>
                    <a:pt x="56055" y="115681"/>
                  </a:cubicBezTo>
                  <a:lnTo>
                    <a:pt x="55341" y="116622"/>
                  </a:lnTo>
                  <a:lnTo>
                    <a:pt x="54995" y="117098"/>
                  </a:lnTo>
                  <a:cubicBezTo>
                    <a:pt x="54876" y="117253"/>
                    <a:pt x="54781" y="117432"/>
                    <a:pt x="54674" y="117586"/>
                  </a:cubicBezTo>
                  <a:lnTo>
                    <a:pt x="54067" y="118598"/>
                  </a:lnTo>
                  <a:cubicBezTo>
                    <a:pt x="53864" y="118944"/>
                    <a:pt x="53709" y="119301"/>
                    <a:pt x="53531" y="119658"/>
                  </a:cubicBezTo>
                  <a:cubicBezTo>
                    <a:pt x="53364" y="120015"/>
                    <a:pt x="53174" y="120360"/>
                    <a:pt x="53043" y="120730"/>
                  </a:cubicBezTo>
                  <a:lnTo>
                    <a:pt x="52638" y="121837"/>
                  </a:lnTo>
                  <a:cubicBezTo>
                    <a:pt x="52566" y="122027"/>
                    <a:pt x="52495" y="122206"/>
                    <a:pt x="52447" y="122396"/>
                  </a:cubicBezTo>
                  <a:lnTo>
                    <a:pt x="52293" y="122968"/>
                  </a:lnTo>
                  <a:lnTo>
                    <a:pt x="51995" y="124111"/>
                  </a:lnTo>
                  <a:cubicBezTo>
                    <a:pt x="51923" y="124504"/>
                    <a:pt x="51864" y="124897"/>
                    <a:pt x="51804" y="125278"/>
                  </a:cubicBezTo>
                  <a:cubicBezTo>
                    <a:pt x="51757" y="125671"/>
                    <a:pt x="51673" y="126064"/>
                    <a:pt x="51662" y="126445"/>
                  </a:cubicBezTo>
                  <a:lnTo>
                    <a:pt x="51578" y="127623"/>
                  </a:lnTo>
                  <a:lnTo>
                    <a:pt x="51531" y="128207"/>
                  </a:lnTo>
                  <a:lnTo>
                    <a:pt x="51531" y="128600"/>
                  </a:lnTo>
                  <a:lnTo>
                    <a:pt x="51531" y="129409"/>
                  </a:lnTo>
                  <a:lnTo>
                    <a:pt x="51531" y="131017"/>
                  </a:lnTo>
                  <a:lnTo>
                    <a:pt x="51531" y="143887"/>
                  </a:lnTo>
                  <a:lnTo>
                    <a:pt x="64187" y="143887"/>
                  </a:lnTo>
                  <a:lnTo>
                    <a:pt x="64187" y="131017"/>
                  </a:lnTo>
                  <a:lnTo>
                    <a:pt x="64187" y="129409"/>
                  </a:lnTo>
                  <a:lnTo>
                    <a:pt x="64187" y="128600"/>
                  </a:lnTo>
                  <a:lnTo>
                    <a:pt x="64187" y="128207"/>
                  </a:lnTo>
                  <a:lnTo>
                    <a:pt x="64163" y="127980"/>
                  </a:lnTo>
                  <a:cubicBezTo>
                    <a:pt x="64175" y="127838"/>
                    <a:pt x="64163" y="127695"/>
                    <a:pt x="64163" y="127540"/>
                  </a:cubicBezTo>
                  <a:cubicBezTo>
                    <a:pt x="64163" y="127397"/>
                    <a:pt x="64211" y="127266"/>
                    <a:pt x="64223" y="127123"/>
                  </a:cubicBezTo>
                  <a:cubicBezTo>
                    <a:pt x="64246" y="126980"/>
                    <a:pt x="64246" y="126837"/>
                    <a:pt x="64282" y="126695"/>
                  </a:cubicBezTo>
                  <a:cubicBezTo>
                    <a:pt x="64318" y="126564"/>
                    <a:pt x="64354" y="126421"/>
                    <a:pt x="64389" y="126290"/>
                  </a:cubicBezTo>
                  <a:cubicBezTo>
                    <a:pt x="64663" y="125194"/>
                    <a:pt x="65508" y="123909"/>
                    <a:pt x="66282" y="123063"/>
                  </a:cubicBezTo>
                  <a:cubicBezTo>
                    <a:pt x="66401" y="122956"/>
                    <a:pt x="66532" y="122849"/>
                    <a:pt x="66651" y="122730"/>
                  </a:cubicBezTo>
                  <a:cubicBezTo>
                    <a:pt x="66747" y="122623"/>
                    <a:pt x="66878" y="122563"/>
                    <a:pt x="66985" y="122468"/>
                  </a:cubicBezTo>
                  <a:cubicBezTo>
                    <a:pt x="67104" y="122396"/>
                    <a:pt x="67211" y="122289"/>
                    <a:pt x="67330" y="122218"/>
                  </a:cubicBezTo>
                  <a:cubicBezTo>
                    <a:pt x="67461" y="122146"/>
                    <a:pt x="67580" y="122075"/>
                    <a:pt x="67699" y="122004"/>
                  </a:cubicBezTo>
                  <a:cubicBezTo>
                    <a:pt x="67759" y="121956"/>
                    <a:pt x="67818" y="121920"/>
                    <a:pt x="67878" y="121884"/>
                  </a:cubicBezTo>
                  <a:lnTo>
                    <a:pt x="68080" y="121801"/>
                  </a:lnTo>
                  <a:cubicBezTo>
                    <a:pt x="68211" y="121742"/>
                    <a:pt x="68330" y="121670"/>
                    <a:pt x="68461" y="121611"/>
                  </a:cubicBezTo>
                  <a:lnTo>
                    <a:pt x="68866" y="121468"/>
                  </a:lnTo>
                  <a:cubicBezTo>
                    <a:pt x="69116" y="121349"/>
                    <a:pt x="69402" y="121301"/>
                    <a:pt x="69676" y="121218"/>
                  </a:cubicBezTo>
                  <a:cubicBezTo>
                    <a:pt x="69807" y="121170"/>
                    <a:pt x="69950" y="121170"/>
                    <a:pt x="70092" y="121146"/>
                  </a:cubicBezTo>
                  <a:cubicBezTo>
                    <a:pt x="70235" y="121122"/>
                    <a:pt x="70378" y="121099"/>
                    <a:pt x="70521" y="121075"/>
                  </a:cubicBezTo>
                  <a:cubicBezTo>
                    <a:pt x="70664" y="121075"/>
                    <a:pt x="70807" y="121063"/>
                    <a:pt x="70950" y="121063"/>
                  </a:cubicBezTo>
                  <a:lnTo>
                    <a:pt x="71164" y="121015"/>
                  </a:lnTo>
                  <a:lnTo>
                    <a:pt x="71283" y="120968"/>
                  </a:lnTo>
                  <a:lnTo>
                    <a:pt x="94393" y="120968"/>
                  </a:lnTo>
                  <a:cubicBezTo>
                    <a:pt x="94516" y="120968"/>
                    <a:pt x="94603" y="120994"/>
                    <a:pt x="94760" y="120994"/>
                  </a:cubicBezTo>
                  <a:cubicBezTo>
                    <a:pt x="94787" y="120994"/>
                    <a:pt x="94815" y="120993"/>
                    <a:pt x="94845" y="120991"/>
                  </a:cubicBezTo>
                  <a:lnTo>
                    <a:pt x="96024" y="120956"/>
                  </a:lnTo>
                  <a:lnTo>
                    <a:pt x="96608" y="120932"/>
                  </a:lnTo>
                  <a:cubicBezTo>
                    <a:pt x="96810" y="120908"/>
                    <a:pt x="97001" y="120884"/>
                    <a:pt x="97191" y="120861"/>
                  </a:cubicBezTo>
                  <a:lnTo>
                    <a:pt x="98358" y="120682"/>
                  </a:lnTo>
                  <a:cubicBezTo>
                    <a:pt x="98751" y="120622"/>
                    <a:pt x="99132" y="120503"/>
                    <a:pt x="99513" y="120420"/>
                  </a:cubicBezTo>
                  <a:cubicBezTo>
                    <a:pt x="99894" y="120313"/>
                    <a:pt x="100275" y="120229"/>
                    <a:pt x="100656" y="120099"/>
                  </a:cubicBezTo>
                  <a:cubicBezTo>
                    <a:pt x="103656" y="119134"/>
                    <a:pt x="106406" y="117443"/>
                    <a:pt x="108633" y="115229"/>
                  </a:cubicBezTo>
                  <a:cubicBezTo>
                    <a:pt x="110836" y="112990"/>
                    <a:pt x="112514" y="110228"/>
                    <a:pt x="113467" y="107228"/>
                  </a:cubicBezTo>
                  <a:cubicBezTo>
                    <a:pt x="113574" y="106847"/>
                    <a:pt x="113669" y="106466"/>
                    <a:pt x="113776" y="106085"/>
                  </a:cubicBezTo>
                  <a:cubicBezTo>
                    <a:pt x="113860" y="105692"/>
                    <a:pt x="113979" y="105323"/>
                    <a:pt x="114026" y="104930"/>
                  </a:cubicBezTo>
                  <a:cubicBezTo>
                    <a:pt x="114146" y="104144"/>
                    <a:pt x="114288" y="103370"/>
                    <a:pt x="114300" y="102584"/>
                  </a:cubicBezTo>
                  <a:lnTo>
                    <a:pt x="114348" y="101418"/>
                  </a:lnTo>
                  <a:cubicBezTo>
                    <a:pt x="114348" y="101358"/>
                    <a:pt x="114336" y="101322"/>
                    <a:pt x="114336" y="101287"/>
                  </a:cubicBezTo>
                  <a:lnTo>
                    <a:pt x="114336" y="101191"/>
                  </a:lnTo>
                  <a:lnTo>
                    <a:pt x="114336" y="100906"/>
                  </a:lnTo>
                  <a:lnTo>
                    <a:pt x="114324" y="100310"/>
                  </a:lnTo>
                  <a:cubicBezTo>
                    <a:pt x="114300" y="99929"/>
                    <a:pt x="114288" y="99536"/>
                    <a:pt x="114253" y="99144"/>
                  </a:cubicBezTo>
                  <a:lnTo>
                    <a:pt x="114086" y="97977"/>
                  </a:lnTo>
                  <a:cubicBezTo>
                    <a:pt x="113979" y="97191"/>
                    <a:pt x="113765" y="96429"/>
                    <a:pt x="113562" y="95667"/>
                  </a:cubicBezTo>
                  <a:cubicBezTo>
                    <a:pt x="113479" y="95286"/>
                    <a:pt x="113324" y="94917"/>
                    <a:pt x="113193" y="94548"/>
                  </a:cubicBezTo>
                  <a:cubicBezTo>
                    <a:pt x="113062" y="94179"/>
                    <a:pt x="112931" y="93810"/>
                    <a:pt x="112776" y="93440"/>
                  </a:cubicBezTo>
                  <a:cubicBezTo>
                    <a:pt x="112121" y="92012"/>
                    <a:pt x="111371" y="90619"/>
                    <a:pt x="110407" y="89369"/>
                  </a:cubicBezTo>
                  <a:cubicBezTo>
                    <a:pt x="109478" y="88095"/>
                    <a:pt x="108359" y="86987"/>
                    <a:pt x="107168" y="85963"/>
                  </a:cubicBezTo>
                  <a:cubicBezTo>
                    <a:pt x="105930" y="84999"/>
                    <a:pt x="104621" y="84106"/>
                    <a:pt x="103192" y="83451"/>
                  </a:cubicBezTo>
                  <a:cubicBezTo>
                    <a:pt x="101787" y="82737"/>
                    <a:pt x="100263" y="82272"/>
                    <a:pt x="98727" y="81915"/>
                  </a:cubicBezTo>
                  <a:cubicBezTo>
                    <a:pt x="98346" y="81844"/>
                    <a:pt x="97953" y="81784"/>
                    <a:pt x="97560" y="81725"/>
                  </a:cubicBezTo>
                  <a:lnTo>
                    <a:pt x="96977" y="81641"/>
                  </a:lnTo>
                  <a:cubicBezTo>
                    <a:pt x="96786" y="81606"/>
                    <a:pt x="96596" y="81582"/>
                    <a:pt x="96393" y="81582"/>
                  </a:cubicBezTo>
                  <a:lnTo>
                    <a:pt x="95226" y="81534"/>
                  </a:lnTo>
                  <a:lnTo>
                    <a:pt x="94643" y="81522"/>
                  </a:lnTo>
                  <a:lnTo>
                    <a:pt x="19872" y="81522"/>
                  </a:lnTo>
                  <a:lnTo>
                    <a:pt x="19693" y="81510"/>
                  </a:lnTo>
                  <a:lnTo>
                    <a:pt x="19574" y="81499"/>
                  </a:lnTo>
                  <a:cubicBezTo>
                    <a:pt x="19431" y="81487"/>
                    <a:pt x="19288" y="81475"/>
                    <a:pt x="19146" y="81463"/>
                  </a:cubicBezTo>
                  <a:cubicBezTo>
                    <a:pt x="19074" y="81463"/>
                    <a:pt x="19003" y="81463"/>
                    <a:pt x="18931" y="81451"/>
                  </a:cubicBezTo>
                  <a:lnTo>
                    <a:pt x="18717" y="81415"/>
                  </a:lnTo>
                  <a:cubicBezTo>
                    <a:pt x="18586" y="81391"/>
                    <a:pt x="18443" y="81368"/>
                    <a:pt x="18300" y="81356"/>
                  </a:cubicBezTo>
                  <a:cubicBezTo>
                    <a:pt x="17181" y="81129"/>
                    <a:pt x="16145" y="80629"/>
                    <a:pt x="15240" y="79915"/>
                  </a:cubicBezTo>
                  <a:cubicBezTo>
                    <a:pt x="14335" y="79213"/>
                    <a:pt x="13633" y="78260"/>
                    <a:pt x="13169" y="77224"/>
                  </a:cubicBezTo>
                  <a:cubicBezTo>
                    <a:pt x="13085" y="77105"/>
                    <a:pt x="13061" y="76962"/>
                    <a:pt x="13014" y="76831"/>
                  </a:cubicBezTo>
                  <a:cubicBezTo>
                    <a:pt x="12966" y="76700"/>
                    <a:pt x="12907" y="76569"/>
                    <a:pt x="12859" y="76426"/>
                  </a:cubicBezTo>
                  <a:cubicBezTo>
                    <a:pt x="12835" y="76296"/>
                    <a:pt x="12800" y="76153"/>
                    <a:pt x="12764" y="76022"/>
                  </a:cubicBezTo>
                  <a:lnTo>
                    <a:pt x="12704" y="75819"/>
                  </a:lnTo>
                  <a:cubicBezTo>
                    <a:pt x="12692" y="75748"/>
                    <a:pt x="12680" y="75676"/>
                    <a:pt x="12680" y="75605"/>
                  </a:cubicBezTo>
                  <a:cubicBezTo>
                    <a:pt x="12657" y="75462"/>
                    <a:pt x="12633" y="75319"/>
                    <a:pt x="12609" y="75176"/>
                  </a:cubicBezTo>
                  <a:cubicBezTo>
                    <a:pt x="12573" y="75045"/>
                    <a:pt x="12597" y="74891"/>
                    <a:pt x="12585" y="74748"/>
                  </a:cubicBezTo>
                  <a:lnTo>
                    <a:pt x="12549" y="74295"/>
                  </a:lnTo>
                  <a:cubicBezTo>
                    <a:pt x="12549" y="74033"/>
                    <a:pt x="12549" y="73700"/>
                    <a:pt x="12561" y="73617"/>
                  </a:cubicBezTo>
                  <a:cubicBezTo>
                    <a:pt x="12597" y="72462"/>
                    <a:pt x="12895" y="71343"/>
                    <a:pt x="13431" y="70342"/>
                  </a:cubicBezTo>
                  <a:cubicBezTo>
                    <a:pt x="13990" y="69354"/>
                    <a:pt x="14776" y="68473"/>
                    <a:pt x="15717" y="67830"/>
                  </a:cubicBezTo>
                  <a:cubicBezTo>
                    <a:pt x="16681" y="67199"/>
                    <a:pt x="17764" y="66806"/>
                    <a:pt x="18896" y="66663"/>
                  </a:cubicBezTo>
                  <a:cubicBezTo>
                    <a:pt x="19038" y="66640"/>
                    <a:pt x="19181" y="66651"/>
                    <a:pt x="19324" y="66640"/>
                  </a:cubicBezTo>
                  <a:lnTo>
                    <a:pt x="19538" y="66628"/>
                  </a:lnTo>
                  <a:lnTo>
                    <a:pt x="19646" y="66640"/>
                  </a:lnTo>
                  <a:lnTo>
                    <a:pt x="94572" y="66640"/>
                  </a:lnTo>
                  <a:lnTo>
                    <a:pt x="94679" y="66628"/>
                  </a:lnTo>
                  <a:lnTo>
                    <a:pt x="94822" y="66616"/>
                  </a:lnTo>
                  <a:lnTo>
                    <a:pt x="95119" y="66604"/>
                  </a:lnTo>
                  <a:lnTo>
                    <a:pt x="95703" y="66568"/>
                  </a:lnTo>
                  <a:cubicBezTo>
                    <a:pt x="96096" y="66544"/>
                    <a:pt x="96489" y="66544"/>
                    <a:pt x="96881" y="66485"/>
                  </a:cubicBezTo>
                  <a:lnTo>
                    <a:pt x="98048" y="66306"/>
                  </a:lnTo>
                  <a:lnTo>
                    <a:pt x="98632" y="66211"/>
                  </a:lnTo>
                  <a:lnTo>
                    <a:pt x="99203" y="66080"/>
                  </a:lnTo>
                  <a:lnTo>
                    <a:pt x="100346" y="65782"/>
                  </a:lnTo>
                  <a:cubicBezTo>
                    <a:pt x="100727" y="65675"/>
                    <a:pt x="101096" y="65520"/>
                    <a:pt x="101465" y="65389"/>
                  </a:cubicBezTo>
                  <a:cubicBezTo>
                    <a:pt x="101834" y="65247"/>
                    <a:pt x="102215" y="65127"/>
                    <a:pt x="102561" y="64961"/>
                  </a:cubicBezTo>
                  <a:cubicBezTo>
                    <a:pt x="103275" y="64616"/>
                    <a:pt x="104001" y="64306"/>
                    <a:pt x="104656" y="63877"/>
                  </a:cubicBezTo>
                  <a:cubicBezTo>
                    <a:pt x="107288" y="62318"/>
                    <a:pt x="109693" y="59960"/>
                    <a:pt x="111348" y="57365"/>
                  </a:cubicBezTo>
                  <a:cubicBezTo>
                    <a:pt x="111383" y="57317"/>
                    <a:pt x="111419" y="57257"/>
                    <a:pt x="111455" y="57198"/>
                  </a:cubicBezTo>
                  <a:cubicBezTo>
                    <a:pt x="111467" y="57174"/>
                    <a:pt x="111479" y="57150"/>
                    <a:pt x="111490" y="57138"/>
                  </a:cubicBezTo>
                  <a:lnTo>
                    <a:pt x="111490" y="57126"/>
                  </a:lnTo>
                  <a:cubicBezTo>
                    <a:pt x="113074" y="54519"/>
                    <a:pt x="114074" y="51531"/>
                    <a:pt x="114288" y="48483"/>
                  </a:cubicBezTo>
                  <a:cubicBezTo>
                    <a:pt x="114527" y="45363"/>
                    <a:pt x="114026" y="42172"/>
                    <a:pt x="112812" y="39255"/>
                  </a:cubicBezTo>
                  <a:cubicBezTo>
                    <a:pt x="111562" y="36362"/>
                    <a:pt x="109633" y="33778"/>
                    <a:pt x="107228" y="31766"/>
                  </a:cubicBezTo>
                  <a:cubicBezTo>
                    <a:pt x="104799" y="29766"/>
                    <a:pt x="101894" y="28349"/>
                    <a:pt x="98810" y="27682"/>
                  </a:cubicBezTo>
                  <a:cubicBezTo>
                    <a:pt x="98429" y="27587"/>
                    <a:pt x="98036" y="27540"/>
                    <a:pt x="97643" y="27480"/>
                  </a:cubicBezTo>
                  <a:cubicBezTo>
                    <a:pt x="97251" y="27420"/>
                    <a:pt x="96870" y="27349"/>
                    <a:pt x="96477" y="27325"/>
                  </a:cubicBezTo>
                  <a:lnTo>
                    <a:pt x="95298" y="27266"/>
                  </a:lnTo>
                  <a:lnTo>
                    <a:pt x="94715" y="27218"/>
                  </a:lnTo>
                  <a:lnTo>
                    <a:pt x="94298" y="27206"/>
                  </a:lnTo>
                  <a:lnTo>
                    <a:pt x="71783" y="27206"/>
                  </a:lnTo>
                  <a:cubicBezTo>
                    <a:pt x="71140" y="27206"/>
                    <a:pt x="70676" y="27182"/>
                    <a:pt x="70676" y="27182"/>
                  </a:cubicBezTo>
                  <a:cubicBezTo>
                    <a:pt x="70650" y="27185"/>
                    <a:pt x="70624" y="27186"/>
                    <a:pt x="70598" y="27186"/>
                  </a:cubicBezTo>
                  <a:cubicBezTo>
                    <a:pt x="70484" y="27186"/>
                    <a:pt x="70376" y="27166"/>
                    <a:pt x="70259" y="27147"/>
                  </a:cubicBezTo>
                  <a:cubicBezTo>
                    <a:pt x="70116" y="27123"/>
                    <a:pt x="69973" y="27111"/>
                    <a:pt x="69830" y="27087"/>
                  </a:cubicBezTo>
                  <a:lnTo>
                    <a:pt x="69426" y="26980"/>
                  </a:lnTo>
                  <a:cubicBezTo>
                    <a:pt x="69283" y="26944"/>
                    <a:pt x="69140" y="26932"/>
                    <a:pt x="69009" y="26861"/>
                  </a:cubicBezTo>
                  <a:cubicBezTo>
                    <a:pt x="68747" y="26754"/>
                    <a:pt x="68473" y="26694"/>
                    <a:pt x="68223" y="26551"/>
                  </a:cubicBezTo>
                  <a:lnTo>
                    <a:pt x="67842" y="26361"/>
                  </a:lnTo>
                  <a:cubicBezTo>
                    <a:pt x="67723" y="26289"/>
                    <a:pt x="67604" y="26206"/>
                    <a:pt x="67473" y="26135"/>
                  </a:cubicBezTo>
                  <a:lnTo>
                    <a:pt x="67294" y="26027"/>
                  </a:lnTo>
                  <a:cubicBezTo>
                    <a:pt x="67235" y="25992"/>
                    <a:pt x="67175" y="25944"/>
                    <a:pt x="67116" y="25896"/>
                  </a:cubicBezTo>
                  <a:cubicBezTo>
                    <a:pt x="67009" y="25813"/>
                    <a:pt x="66890" y="25730"/>
                    <a:pt x="66771" y="25646"/>
                  </a:cubicBezTo>
                  <a:cubicBezTo>
                    <a:pt x="66663" y="25563"/>
                    <a:pt x="66568" y="25444"/>
                    <a:pt x="66461" y="25361"/>
                  </a:cubicBezTo>
                  <a:cubicBezTo>
                    <a:pt x="66354" y="25254"/>
                    <a:pt x="66223" y="25182"/>
                    <a:pt x="66140" y="25063"/>
                  </a:cubicBezTo>
                  <a:cubicBezTo>
                    <a:pt x="65961" y="24837"/>
                    <a:pt x="65735" y="24658"/>
                    <a:pt x="65592" y="24408"/>
                  </a:cubicBezTo>
                  <a:cubicBezTo>
                    <a:pt x="64889" y="23503"/>
                    <a:pt x="64401" y="22444"/>
                    <a:pt x="64235" y="21313"/>
                  </a:cubicBezTo>
                  <a:cubicBezTo>
                    <a:pt x="64211" y="21170"/>
                    <a:pt x="64175" y="20110"/>
                    <a:pt x="64175" y="20074"/>
                  </a:cubicBezTo>
                  <a:lnTo>
                    <a:pt x="64175" y="19979"/>
                  </a:lnTo>
                  <a:lnTo>
                    <a:pt x="64175" y="19169"/>
                  </a:lnTo>
                  <a:lnTo>
                    <a:pt x="64175" y="15895"/>
                  </a:lnTo>
                  <a:lnTo>
                    <a:pt x="66890" y="15895"/>
                  </a:lnTo>
                  <a:lnTo>
                    <a:pt x="57841" y="0"/>
                  </a:lnTo>
                  <a:close/>
                </a:path>
              </a:pathLst>
            </a:custGeom>
            <a:solidFill>
              <a:schemeClr val="tx1">
                <a:lumMod val="75000"/>
                <a:lumOff val="25000"/>
              </a:schemeClr>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4" name="Google Shape;1054;p35"/>
            <p:cNvSpPr/>
            <p:nvPr/>
          </p:nvSpPr>
          <p:spPr>
            <a:xfrm>
              <a:off x="3108439" y="1450889"/>
              <a:ext cx="2847490" cy="3675956"/>
            </a:xfrm>
            <a:custGeom>
              <a:avLst/>
              <a:gdLst/>
              <a:ahLst/>
              <a:cxnLst/>
              <a:rect l="l" t="t" r="r" b="b"/>
              <a:pathLst>
                <a:path w="103002" h="132970" extrusionOk="0">
                  <a:moveTo>
                    <a:pt x="51507" y="1"/>
                  </a:moveTo>
                  <a:lnTo>
                    <a:pt x="51507" y="3727"/>
                  </a:lnTo>
                  <a:lnTo>
                    <a:pt x="52757" y="3727"/>
                  </a:lnTo>
                  <a:lnTo>
                    <a:pt x="52757" y="1"/>
                  </a:lnTo>
                  <a:close/>
                  <a:moveTo>
                    <a:pt x="51507" y="7442"/>
                  </a:moveTo>
                  <a:lnTo>
                    <a:pt x="51507" y="9180"/>
                  </a:lnTo>
                  <a:cubicBezTo>
                    <a:pt x="51507" y="9883"/>
                    <a:pt x="51566" y="10573"/>
                    <a:pt x="51662" y="11252"/>
                  </a:cubicBezTo>
                  <a:lnTo>
                    <a:pt x="52888" y="11073"/>
                  </a:lnTo>
                  <a:cubicBezTo>
                    <a:pt x="52793" y="10454"/>
                    <a:pt x="52757" y="9823"/>
                    <a:pt x="52757" y="9180"/>
                  </a:cubicBezTo>
                  <a:lnTo>
                    <a:pt x="52757" y="7442"/>
                  </a:lnTo>
                  <a:close/>
                  <a:moveTo>
                    <a:pt x="53888" y="14467"/>
                  </a:moveTo>
                  <a:lnTo>
                    <a:pt x="52757" y="14979"/>
                  </a:lnTo>
                  <a:cubicBezTo>
                    <a:pt x="53293" y="16157"/>
                    <a:pt x="53995" y="17265"/>
                    <a:pt x="54840" y="18265"/>
                  </a:cubicBezTo>
                  <a:lnTo>
                    <a:pt x="55781" y="17455"/>
                  </a:lnTo>
                  <a:cubicBezTo>
                    <a:pt x="55019" y="16550"/>
                    <a:pt x="54376" y="15550"/>
                    <a:pt x="53888" y="14467"/>
                  </a:cubicBezTo>
                  <a:close/>
                  <a:moveTo>
                    <a:pt x="58424" y="19812"/>
                  </a:moveTo>
                  <a:lnTo>
                    <a:pt x="57734" y="20848"/>
                  </a:lnTo>
                  <a:cubicBezTo>
                    <a:pt x="58817" y="21575"/>
                    <a:pt x="59984" y="22146"/>
                    <a:pt x="61222" y="22551"/>
                  </a:cubicBezTo>
                  <a:lnTo>
                    <a:pt x="61603" y="21360"/>
                  </a:lnTo>
                  <a:cubicBezTo>
                    <a:pt x="60484" y="21003"/>
                    <a:pt x="59412" y="20479"/>
                    <a:pt x="58424" y="19812"/>
                  </a:cubicBezTo>
                  <a:close/>
                  <a:moveTo>
                    <a:pt x="65092" y="21979"/>
                  </a:moveTo>
                  <a:lnTo>
                    <a:pt x="65056" y="23218"/>
                  </a:lnTo>
                  <a:cubicBezTo>
                    <a:pt x="65211" y="23218"/>
                    <a:pt x="65378" y="23230"/>
                    <a:pt x="65544" y="23230"/>
                  </a:cubicBezTo>
                  <a:lnTo>
                    <a:pt x="68795" y="23230"/>
                  </a:lnTo>
                  <a:lnTo>
                    <a:pt x="68795" y="21979"/>
                  </a:lnTo>
                  <a:close/>
                  <a:moveTo>
                    <a:pt x="72521" y="21979"/>
                  </a:moveTo>
                  <a:lnTo>
                    <a:pt x="72521" y="23230"/>
                  </a:lnTo>
                  <a:lnTo>
                    <a:pt x="76248" y="23230"/>
                  </a:lnTo>
                  <a:lnTo>
                    <a:pt x="76248" y="21979"/>
                  </a:lnTo>
                  <a:close/>
                  <a:moveTo>
                    <a:pt x="79975" y="21979"/>
                  </a:moveTo>
                  <a:lnTo>
                    <a:pt x="79975" y="23230"/>
                  </a:lnTo>
                  <a:lnTo>
                    <a:pt x="83689" y="23230"/>
                  </a:lnTo>
                  <a:lnTo>
                    <a:pt x="83689" y="21979"/>
                  </a:lnTo>
                  <a:close/>
                  <a:moveTo>
                    <a:pt x="87416" y="21979"/>
                  </a:moveTo>
                  <a:lnTo>
                    <a:pt x="87416" y="23230"/>
                  </a:lnTo>
                  <a:lnTo>
                    <a:pt x="88952" y="23230"/>
                  </a:lnTo>
                  <a:cubicBezTo>
                    <a:pt x="89654" y="23230"/>
                    <a:pt x="90357" y="23277"/>
                    <a:pt x="91035" y="23396"/>
                  </a:cubicBezTo>
                  <a:lnTo>
                    <a:pt x="91238" y="22170"/>
                  </a:lnTo>
                  <a:cubicBezTo>
                    <a:pt x="90488" y="22039"/>
                    <a:pt x="89726" y="21979"/>
                    <a:pt x="88952" y="21979"/>
                  </a:cubicBezTo>
                  <a:close/>
                  <a:moveTo>
                    <a:pt x="94941" y="23313"/>
                  </a:moveTo>
                  <a:lnTo>
                    <a:pt x="94417" y="24444"/>
                  </a:lnTo>
                  <a:cubicBezTo>
                    <a:pt x="95488" y="24944"/>
                    <a:pt x="96477" y="25599"/>
                    <a:pt x="97370" y="26385"/>
                  </a:cubicBezTo>
                  <a:lnTo>
                    <a:pt x="98191" y="25444"/>
                  </a:lnTo>
                  <a:cubicBezTo>
                    <a:pt x="97215" y="24587"/>
                    <a:pt x="96119" y="23873"/>
                    <a:pt x="94941" y="23313"/>
                  </a:cubicBezTo>
                  <a:close/>
                  <a:moveTo>
                    <a:pt x="100739" y="28373"/>
                  </a:moveTo>
                  <a:lnTo>
                    <a:pt x="99691" y="29052"/>
                  </a:lnTo>
                  <a:cubicBezTo>
                    <a:pt x="100346" y="30052"/>
                    <a:pt x="100846" y="31135"/>
                    <a:pt x="101192" y="32266"/>
                  </a:cubicBezTo>
                  <a:lnTo>
                    <a:pt x="102382" y="31897"/>
                  </a:lnTo>
                  <a:cubicBezTo>
                    <a:pt x="102001" y="30659"/>
                    <a:pt x="101442" y="29468"/>
                    <a:pt x="100739" y="28373"/>
                  </a:cubicBezTo>
                  <a:close/>
                  <a:moveTo>
                    <a:pt x="102989" y="35731"/>
                  </a:moveTo>
                  <a:lnTo>
                    <a:pt x="101751" y="35755"/>
                  </a:lnTo>
                  <a:cubicBezTo>
                    <a:pt x="101751" y="35850"/>
                    <a:pt x="101751" y="35934"/>
                    <a:pt x="101751" y="36017"/>
                  </a:cubicBezTo>
                  <a:cubicBezTo>
                    <a:pt x="101751" y="37124"/>
                    <a:pt x="101608" y="38220"/>
                    <a:pt x="101334" y="39267"/>
                  </a:cubicBezTo>
                  <a:lnTo>
                    <a:pt x="102537" y="39589"/>
                  </a:lnTo>
                  <a:cubicBezTo>
                    <a:pt x="102846" y="38434"/>
                    <a:pt x="103001" y="37231"/>
                    <a:pt x="103001" y="36017"/>
                  </a:cubicBezTo>
                  <a:cubicBezTo>
                    <a:pt x="103001" y="35922"/>
                    <a:pt x="102989" y="35826"/>
                    <a:pt x="102989" y="35731"/>
                  </a:cubicBezTo>
                  <a:close/>
                  <a:moveTo>
                    <a:pt x="99977" y="42541"/>
                  </a:moveTo>
                  <a:cubicBezTo>
                    <a:pt x="99370" y="43553"/>
                    <a:pt x="98620" y="44482"/>
                    <a:pt x="97763" y="45304"/>
                  </a:cubicBezTo>
                  <a:lnTo>
                    <a:pt x="98620" y="46209"/>
                  </a:lnTo>
                  <a:cubicBezTo>
                    <a:pt x="99560" y="45316"/>
                    <a:pt x="100382" y="44292"/>
                    <a:pt x="101037" y="43172"/>
                  </a:cubicBezTo>
                  <a:lnTo>
                    <a:pt x="99977" y="42541"/>
                  </a:lnTo>
                  <a:close/>
                  <a:moveTo>
                    <a:pt x="94881" y="47363"/>
                  </a:moveTo>
                  <a:cubicBezTo>
                    <a:pt x="93833" y="47911"/>
                    <a:pt x="92714" y="48316"/>
                    <a:pt x="91547" y="48554"/>
                  </a:cubicBezTo>
                  <a:lnTo>
                    <a:pt x="91797" y="49769"/>
                  </a:lnTo>
                  <a:cubicBezTo>
                    <a:pt x="93071" y="49507"/>
                    <a:pt x="94310" y="49066"/>
                    <a:pt x="95465" y="48471"/>
                  </a:cubicBezTo>
                  <a:lnTo>
                    <a:pt x="94881" y="47363"/>
                  </a:lnTo>
                  <a:close/>
                  <a:moveTo>
                    <a:pt x="17205" y="48816"/>
                  </a:moveTo>
                  <a:lnTo>
                    <a:pt x="17205" y="50054"/>
                  </a:lnTo>
                  <a:lnTo>
                    <a:pt x="20931" y="50054"/>
                  </a:lnTo>
                  <a:lnTo>
                    <a:pt x="20931" y="48816"/>
                  </a:lnTo>
                  <a:close/>
                  <a:moveTo>
                    <a:pt x="24658" y="48816"/>
                  </a:moveTo>
                  <a:lnTo>
                    <a:pt x="24658" y="50054"/>
                  </a:lnTo>
                  <a:lnTo>
                    <a:pt x="28373" y="50054"/>
                  </a:lnTo>
                  <a:lnTo>
                    <a:pt x="28373" y="48816"/>
                  </a:lnTo>
                  <a:close/>
                  <a:moveTo>
                    <a:pt x="32100" y="48816"/>
                  </a:moveTo>
                  <a:lnTo>
                    <a:pt x="32100" y="50054"/>
                  </a:lnTo>
                  <a:lnTo>
                    <a:pt x="35826" y="50054"/>
                  </a:lnTo>
                  <a:lnTo>
                    <a:pt x="35826" y="48816"/>
                  </a:lnTo>
                  <a:close/>
                  <a:moveTo>
                    <a:pt x="39553" y="48816"/>
                  </a:moveTo>
                  <a:lnTo>
                    <a:pt x="39553" y="50054"/>
                  </a:lnTo>
                  <a:lnTo>
                    <a:pt x="43280" y="50054"/>
                  </a:lnTo>
                  <a:lnTo>
                    <a:pt x="43280" y="48816"/>
                  </a:lnTo>
                  <a:close/>
                  <a:moveTo>
                    <a:pt x="47006" y="48816"/>
                  </a:moveTo>
                  <a:lnTo>
                    <a:pt x="47006" y="50054"/>
                  </a:lnTo>
                  <a:lnTo>
                    <a:pt x="50721" y="50054"/>
                  </a:lnTo>
                  <a:lnTo>
                    <a:pt x="50721" y="48816"/>
                  </a:lnTo>
                  <a:close/>
                  <a:moveTo>
                    <a:pt x="54448" y="48816"/>
                  </a:moveTo>
                  <a:lnTo>
                    <a:pt x="54448" y="50054"/>
                  </a:lnTo>
                  <a:lnTo>
                    <a:pt x="58174" y="50054"/>
                  </a:lnTo>
                  <a:lnTo>
                    <a:pt x="58174" y="48816"/>
                  </a:lnTo>
                  <a:close/>
                  <a:moveTo>
                    <a:pt x="61901" y="48816"/>
                  </a:moveTo>
                  <a:lnTo>
                    <a:pt x="61901" y="50054"/>
                  </a:lnTo>
                  <a:lnTo>
                    <a:pt x="65628" y="50054"/>
                  </a:lnTo>
                  <a:lnTo>
                    <a:pt x="65628" y="48816"/>
                  </a:lnTo>
                  <a:close/>
                  <a:moveTo>
                    <a:pt x="69342" y="48816"/>
                  </a:moveTo>
                  <a:lnTo>
                    <a:pt x="69342" y="50054"/>
                  </a:lnTo>
                  <a:lnTo>
                    <a:pt x="73069" y="50054"/>
                  </a:lnTo>
                  <a:lnTo>
                    <a:pt x="73069" y="48816"/>
                  </a:lnTo>
                  <a:close/>
                  <a:moveTo>
                    <a:pt x="76796" y="48816"/>
                  </a:moveTo>
                  <a:lnTo>
                    <a:pt x="76796" y="50054"/>
                  </a:lnTo>
                  <a:lnTo>
                    <a:pt x="80522" y="50054"/>
                  </a:lnTo>
                  <a:lnTo>
                    <a:pt x="80522" y="48816"/>
                  </a:lnTo>
                  <a:close/>
                  <a:moveTo>
                    <a:pt x="84249" y="48816"/>
                  </a:moveTo>
                  <a:lnTo>
                    <a:pt x="84249" y="50054"/>
                  </a:lnTo>
                  <a:lnTo>
                    <a:pt x="87976" y="50054"/>
                  </a:lnTo>
                  <a:lnTo>
                    <a:pt x="87976" y="48816"/>
                  </a:lnTo>
                  <a:close/>
                  <a:moveTo>
                    <a:pt x="13454" y="48828"/>
                  </a:moveTo>
                  <a:cubicBezTo>
                    <a:pt x="12157" y="48876"/>
                    <a:pt x="10871" y="49102"/>
                    <a:pt x="9632" y="49507"/>
                  </a:cubicBezTo>
                  <a:lnTo>
                    <a:pt x="10013" y="50685"/>
                  </a:lnTo>
                  <a:cubicBezTo>
                    <a:pt x="11145" y="50316"/>
                    <a:pt x="12311" y="50114"/>
                    <a:pt x="13502" y="50066"/>
                  </a:cubicBezTo>
                  <a:lnTo>
                    <a:pt x="13454" y="48828"/>
                  </a:lnTo>
                  <a:close/>
                  <a:moveTo>
                    <a:pt x="6144" y="51209"/>
                  </a:moveTo>
                  <a:cubicBezTo>
                    <a:pt x="5072" y="51935"/>
                    <a:pt x="4096" y="52805"/>
                    <a:pt x="3251" y="53805"/>
                  </a:cubicBezTo>
                  <a:lnTo>
                    <a:pt x="4203" y="54602"/>
                  </a:lnTo>
                  <a:cubicBezTo>
                    <a:pt x="4965" y="53698"/>
                    <a:pt x="5858" y="52900"/>
                    <a:pt x="6834" y="52233"/>
                  </a:cubicBezTo>
                  <a:lnTo>
                    <a:pt x="6144" y="51209"/>
                  </a:lnTo>
                  <a:close/>
                  <a:moveTo>
                    <a:pt x="1179" y="57091"/>
                  </a:moveTo>
                  <a:cubicBezTo>
                    <a:pt x="643" y="58270"/>
                    <a:pt x="286" y="59532"/>
                    <a:pt x="96" y="60818"/>
                  </a:cubicBezTo>
                  <a:lnTo>
                    <a:pt x="1322" y="60996"/>
                  </a:lnTo>
                  <a:cubicBezTo>
                    <a:pt x="1489" y="59817"/>
                    <a:pt x="1822" y="58674"/>
                    <a:pt x="2310" y="57603"/>
                  </a:cubicBezTo>
                  <a:lnTo>
                    <a:pt x="1179" y="57091"/>
                  </a:lnTo>
                  <a:close/>
                  <a:moveTo>
                    <a:pt x="1239" y="64568"/>
                  </a:moveTo>
                  <a:lnTo>
                    <a:pt x="0" y="64675"/>
                  </a:lnTo>
                  <a:cubicBezTo>
                    <a:pt x="107" y="65973"/>
                    <a:pt x="405" y="67247"/>
                    <a:pt x="869" y="68461"/>
                  </a:cubicBezTo>
                  <a:lnTo>
                    <a:pt x="2024" y="68021"/>
                  </a:lnTo>
                  <a:cubicBezTo>
                    <a:pt x="1608" y="66914"/>
                    <a:pt x="1346" y="65747"/>
                    <a:pt x="1239" y="64568"/>
                  </a:cubicBezTo>
                  <a:close/>
                  <a:moveTo>
                    <a:pt x="3739" y="71116"/>
                  </a:moveTo>
                  <a:lnTo>
                    <a:pt x="2751" y="71855"/>
                  </a:lnTo>
                  <a:cubicBezTo>
                    <a:pt x="3525" y="72902"/>
                    <a:pt x="4453" y="73831"/>
                    <a:pt x="5477" y="74617"/>
                  </a:cubicBezTo>
                  <a:lnTo>
                    <a:pt x="6239" y="73629"/>
                  </a:lnTo>
                  <a:cubicBezTo>
                    <a:pt x="5287" y="72902"/>
                    <a:pt x="4453" y="72057"/>
                    <a:pt x="3739" y="71116"/>
                  </a:cubicBezTo>
                  <a:close/>
                  <a:moveTo>
                    <a:pt x="9323" y="75367"/>
                  </a:moveTo>
                  <a:lnTo>
                    <a:pt x="8870" y="76522"/>
                  </a:lnTo>
                  <a:cubicBezTo>
                    <a:pt x="10073" y="76998"/>
                    <a:pt x="11347" y="77296"/>
                    <a:pt x="12645" y="77415"/>
                  </a:cubicBezTo>
                  <a:lnTo>
                    <a:pt x="12764" y="76177"/>
                  </a:lnTo>
                  <a:cubicBezTo>
                    <a:pt x="11585" y="76069"/>
                    <a:pt x="10418" y="75796"/>
                    <a:pt x="9323" y="75367"/>
                  </a:cubicBezTo>
                  <a:close/>
                  <a:moveTo>
                    <a:pt x="16431" y="76236"/>
                  </a:moveTo>
                  <a:lnTo>
                    <a:pt x="16431" y="77486"/>
                  </a:lnTo>
                  <a:lnTo>
                    <a:pt x="20158" y="77486"/>
                  </a:lnTo>
                  <a:lnTo>
                    <a:pt x="20158" y="76236"/>
                  </a:lnTo>
                  <a:close/>
                  <a:moveTo>
                    <a:pt x="23872" y="76236"/>
                  </a:moveTo>
                  <a:lnTo>
                    <a:pt x="23872" y="77486"/>
                  </a:lnTo>
                  <a:lnTo>
                    <a:pt x="27599" y="77486"/>
                  </a:lnTo>
                  <a:lnTo>
                    <a:pt x="27599" y="76236"/>
                  </a:lnTo>
                  <a:close/>
                  <a:moveTo>
                    <a:pt x="31326" y="76236"/>
                  </a:moveTo>
                  <a:lnTo>
                    <a:pt x="31326" y="77486"/>
                  </a:lnTo>
                  <a:lnTo>
                    <a:pt x="35052" y="77486"/>
                  </a:lnTo>
                  <a:lnTo>
                    <a:pt x="35052" y="76236"/>
                  </a:lnTo>
                  <a:close/>
                  <a:moveTo>
                    <a:pt x="38779" y="76236"/>
                  </a:moveTo>
                  <a:lnTo>
                    <a:pt x="38779" y="77486"/>
                  </a:lnTo>
                  <a:lnTo>
                    <a:pt x="42494" y="77486"/>
                  </a:lnTo>
                  <a:lnTo>
                    <a:pt x="42494" y="76236"/>
                  </a:lnTo>
                  <a:close/>
                  <a:moveTo>
                    <a:pt x="46220" y="76236"/>
                  </a:moveTo>
                  <a:lnTo>
                    <a:pt x="46220" y="77486"/>
                  </a:lnTo>
                  <a:lnTo>
                    <a:pt x="49947" y="77486"/>
                  </a:lnTo>
                  <a:lnTo>
                    <a:pt x="49947" y="76236"/>
                  </a:lnTo>
                  <a:close/>
                  <a:moveTo>
                    <a:pt x="53674" y="76236"/>
                  </a:moveTo>
                  <a:lnTo>
                    <a:pt x="53674" y="77486"/>
                  </a:lnTo>
                  <a:lnTo>
                    <a:pt x="57400" y="77486"/>
                  </a:lnTo>
                  <a:lnTo>
                    <a:pt x="57400" y="76236"/>
                  </a:lnTo>
                  <a:close/>
                  <a:moveTo>
                    <a:pt x="61127" y="76236"/>
                  </a:moveTo>
                  <a:lnTo>
                    <a:pt x="61127" y="77486"/>
                  </a:lnTo>
                  <a:lnTo>
                    <a:pt x="64842" y="77486"/>
                  </a:lnTo>
                  <a:lnTo>
                    <a:pt x="64842" y="76236"/>
                  </a:lnTo>
                  <a:close/>
                  <a:moveTo>
                    <a:pt x="68568" y="76236"/>
                  </a:moveTo>
                  <a:lnTo>
                    <a:pt x="68568" y="77486"/>
                  </a:lnTo>
                  <a:lnTo>
                    <a:pt x="72295" y="77486"/>
                  </a:lnTo>
                  <a:lnTo>
                    <a:pt x="72295" y="76236"/>
                  </a:lnTo>
                  <a:close/>
                  <a:moveTo>
                    <a:pt x="76022" y="76236"/>
                  </a:moveTo>
                  <a:lnTo>
                    <a:pt x="76022" y="77486"/>
                  </a:lnTo>
                  <a:lnTo>
                    <a:pt x="79748" y="77486"/>
                  </a:lnTo>
                  <a:lnTo>
                    <a:pt x="79748" y="76236"/>
                  </a:lnTo>
                  <a:close/>
                  <a:moveTo>
                    <a:pt x="83475" y="76236"/>
                  </a:moveTo>
                  <a:lnTo>
                    <a:pt x="83475" y="77486"/>
                  </a:lnTo>
                  <a:lnTo>
                    <a:pt x="87190" y="77486"/>
                  </a:lnTo>
                  <a:lnTo>
                    <a:pt x="87190" y="76236"/>
                  </a:lnTo>
                  <a:close/>
                  <a:moveTo>
                    <a:pt x="91000" y="76391"/>
                  </a:moveTo>
                  <a:lnTo>
                    <a:pt x="90821" y="77617"/>
                  </a:lnTo>
                  <a:cubicBezTo>
                    <a:pt x="92000" y="77784"/>
                    <a:pt x="93143" y="78117"/>
                    <a:pt x="94214" y="78605"/>
                  </a:cubicBezTo>
                  <a:lnTo>
                    <a:pt x="94726" y="77474"/>
                  </a:lnTo>
                  <a:cubicBezTo>
                    <a:pt x="93548" y="76939"/>
                    <a:pt x="92286" y="76569"/>
                    <a:pt x="91000" y="76391"/>
                  </a:cubicBezTo>
                  <a:close/>
                  <a:moveTo>
                    <a:pt x="98013" y="79546"/>
                  </a:moveTo>
                  <a:lnTo>
                    <a:pt x="97215" y="80499"/>
                  </a:lnTo>
                  <a:cubicBezTo>
                    <a:pt x="98120" y="81261"/>
                    <a:pt x="98917" y="82153"/>
                    <a:pt x="99572" y="83130"/>
                  </a:cubicBezTo>
                  <a:lnTo>
                    <a:pt x="100608" y="82439"/>
                  </a:lnTo>
                  <a:cubicBezTo>
                    <a:pt x="99882" y="81356"/>
                    <a:pt x="99001" y="80391"/>
                    <a:pt x="98013" y="79546"/>
                  </a:cubicBezTo>
                  <a:close/>
                  <a:moveTo>
                    <a:pt x="102311" y="85928"/>
                  </a:moveTo>
                  <a:lnTo>
                    <a:pt x="101132" y="86309"/>
                  </a:lnTo>
                  <a:cubicBezTo>
                    <a:pt x="101489" y="87440"/>
                    <a:pt x="101703" y="88607"/>
                    <a:pt x="101751" y="89797"/>
                  </a:cubicBezTo>
                  <a:lnTo>
                    <a:pt x="102989" y="89750"/>
                  </a:lnTo>
                  <a:cubicBezTo>
                    <a:pt x="102942" y="88452"/>
                    <a:pt x="102716" y="87166"/>
                    <a:pt x="102311" y="85928"/>
                  </a:cubicBezTo>
                  <a:close/>
                  <a:moveTo>
                    <a:pt x="101430" y="93333"/>
                  </a:moveTo>
                  <a:cubicBezTo>
                    <a:pt x="101156" y="94488"/>
                    <a:pt x="100727" y="95596"/>
                    <a:pt x="100156" y="96631"/>
                  </a:cubicBezTo>
                  <a:lnTo>
                    <a:pt x="101239" y="97239"/>
                  </a:lnTo>
                  <a:cubicBezTo>
                    <a:pt x="101870" y="96096"/>
                    <a:pt x="102346" y="94881"/>
                    <a:pt x="102632" y="93619"/>
                  </a:cubicBezTo>
                  <a:lnTo>
                    <a:pt x="101430" y="93333"/>
                  </a:lnTo>
                  <a:close/>
                  <a:moveTo>
                    <a:pt x="98024" y="99465"/>
                  </a:moveTo>
                  <a:cubicBezTo>
                    <a:pt x="97191" y="100310"/>
                    <a:pt x="96239" y="101025"/>
                    <a:pt x="95215" y="101608"/>
                  </a:cubicBezTo>
                  <a:lnTo>
                    <a:pt x="95822" y="102692"/>
                  </a:lnTo>
                  <a:cubicBezTo>
                    <a:pt x="96953" y="102061"/>
                    <a:pt x="97989" y="101263"/>
                    <a:pt x="98906" y="100346"/>
                  </a:cubicBezTo>
                  <a:lnTo>
                    <a:pt x="98024" y="99465"/>
                  </a:lnTo>
                  <a:close/>
                  <a:moveTo>
                    <a:pt x="66009" y="103239"/>
                  </a:moveTo>
                  <a:lnTo>
                    <a:pt x="66009" y="104478"/>
                  </a:lnTo>
                  <a:lnTo>
                    <a:pt x="69735" y="104478"/>
                  </a:lnTo>
                  <a:lnTo>
                    <a:pt x="69735" y="103239"/>
                  </a:lnTo>
                  <a:close/>
                  <a:moveTo>
                    <a:pt x="73462" y="103239"/>
                  </a:moveTo>
                  <a:lnTo>
                    <a:pt x="73462" y="104478"/>
                  </a:lnTo>
                  <a:lnTo>
                    <a:pt x="77189" y="104478"/>
                  </a:lnTo>
                  <a:lnTo>
                    <a:pt x="77189" y="103239"/>
                  </a:lnTo>
                  <a:close/>
                  <a:moveTo>
                    <a:pt x="80915" y="103239"/>
                  </a:moveTo>
                  <a:lnTo>
                    <a:pt x="80915" y="104478"/>
                  </a:lnTo>
                  <a:lnTo>
                    <a:pt x="84630" y="104478"/>
                  </a:lnTo>
                  <a:lnTo>
                    <a:pt x="84630" y="103239"/>
                  </a:lnTo>
                  <a:close/>
                  <a:moveTo>
                    <a:pt x="91917" y="102894"/>
                  </a:moveTo>
                  <a:cubicBezTo>
                    <a:pt x="90952" y="103120"/>
                    <a:pt x="89952" y="103239"/>
                    <a:pt x="88952" y="103239"/>
                  </a:cubicBezTo>
                  <a:lnTo>
                    <a:pt x="88357" y="103239"/>
                  </a:lnTo>
                  <a:lnTo>
                    <a:pt x="88357" y="104478"/>
                  </a:lnTo>
                  <a:lnTo>
                    <a:pt x="88952" y="104478"/>
                  </a:lnTo>
                  <a:cubicBezTo>
                    <a:pt x="90047" y="104478"/>
                    <a:pt x="91143" y="104359"/>
                    <a:pt x="92202" y="104109"/>
                  </a:cubicBezTo>
                  <a:lnTo>
                    <a:pt x="91917" y="102894"/>
                  </a:lnTo>
                  <a:close/>
                  <a:moveTo>
                    <a:pt x="62175" y="103644"/>
                  </a:moveTo>
                  <a:cubicBezTo>
                    <a:pt x="60913" y="103954"/>
                    <a:pt x="59698" y="104442"/>
                    <a:pt x="58567" y="105097"/>
                  </a:cubicBezTo>
                  <a:lnTo>
                    <a:pt x="59186" y="106168"/>
                  </a:lnTo>
                  <a:cubicBezTo>
                    <a:pt x="60210" y="105585"/>
                    <a:pt x="61317" y="105132"/>
                    <a:pt x="62472" y="104847"/>
                  </a:cubicBezTo>
                  <a:lnTo>
                    <a:pt x="62175" y="103644"/>
                  </a:lnTo>
                  <a:close/>
                  <a:moveTo>
                    <a:pt x="55495" y="107478"/>
                  </a:moveTo>
                  <a:cubicBezTo>
                    <a:pt x="54590" y="108407"/>
                    <a:pt x="53817" y="109454"/>
                    <a:pt x="53197" y="110597"/>
                  </a:cubicBezTo>
                  <a:lnTo>
                    <a:pt x="54293" y="111193"/>
                  </a:lnTo>
                  <a:cubicBezTo>
                    <a:pt x="54852" y="110145"/>
                    <a:pt x="55555" y="109193"/>
                    <a:pt x="56388" y="108335"/>
                  </a:cubicBezTo>
                  <a:lnTo>
                    <a:pt x="55495" y="107478"/>
                  </a:lnTo>
                  <a:close/>
                  <a:moveTo>
                    <a:pt x="51840" y="114241"/>
                  </a:moveTo>
                  <a:cubicBezTo>
                    <a:pt x="51626" y="115229"/>
                    <a:pt x="51507" y="116253"/>
                    <a:pt x="51507" y="117277"/>
                  </a:cubicBezTo>
                  <a:lnTo>
                    <a:pt x="51507" y="118075"/>
                  </a:lnTo>
                  <a:lnTo>
                    <a:pt x="52745" y="118075"/>
                  </a:lnTo>
                  <a:lnTo>
                    <a:pt x="52745" y="117277"/>
                  </a:lnTo>
                  <a:cubicBezTo>
                    <a:pt x="52745" y="116348"/>
                    <a:pt x="52852" y="115408"/>
                    <a:pt x="53055" y="114503"/>
                  </a:cubicBezTo>
                  <a:lnTo>
                    <a:pt x="51840" y="114241"/>
                  </a:lnTo>
                  <a:close/>
                  <a:moveTo>
                    <a:pt x="51507" y="121801"/>
                  </a:moveTo>
                  <a:lnTo>
                    <a:pt x="51507" y="125528"/>
                  </a:lnTo>
                  <a:lnTo>
                    <a:pt x="52757" y="125528"/>
                  </a:lnTo>
                  <a:lnTo>
                    <a:pt x="52757" y="121801"/>
                  </a:lnTo>
                  <a:close/>
                  <a:moveTo>
                    <a:pt x="51507" y="129243"/>
                  </a:moveTo>
                  <a:lnTo>
                    <a:pt x="51507" y="132969"/>
                  </a:lnTo>
                  <a:lnTo>
                    <a:pt x="52757" y="132969"/>
                  </a:lnTo>
                  <a:lnTo>
                    <a:pt x="52757" y="129243"/>
                  </a:lnTo>
                  <a:close/>
                </a:path>
              </a:pathLst>
            </a:custGeom>
            <a:solidFill>
              <a:schemeClr val="bg2">
                <a:lumMod val="75000"/>
              </a:scheme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51" name="Google Shape;1051;p35"/>
          <p:cNvSpPr txBox="1">
            <a:spLocks noGrp="1"/>
          </p:cNvSpPr>
          <p:nvPr>
            <p:ph type="title"/>
          </p:nvPr>
        </p:nvSpPr>
        <p:spPr>
          <a:xfrm>
            <a:off x="590428" y="413486"/>
            <a:ext cx="4805315" cy="808220"/>
          </a:xfrm>
          <a:prstGeom prst="rect">
            <a:avLst/>
          </a:prstGeom>
        </p:spPr>
        <p:txBody>
          <a:bodyPr spcFirstLastPara="1" wrap="square" lIns="121900" tIns="121900" rIns="121900" bIns="121900" anchor="ctr" anchorCtr="0">
            <a:noAutofit/>
          </a:bodyPr>
          <a:lstStyle/>
          <a:p>
            <a:r>
              <a:rPr lang="en" sz="2400" dirty="0"/>
              <a:t>CRISP-DM roadmap </a:t>
            </a:r>
            <a:br>
              <a:rPr lang="en" dirty="0"/>
            </a:br>
            <a:r>
              <a:rPr lang="en" sz="1600" dirty="0"/>
              <a:t>(Cross-Industry S</a:t>
            </a:r>
            <a:r>
              <a:rPr lang="en-MY" sz="1600" dirty="0"/>
              <a:t>t</a:t>
            </a:r>
            <a:r>
              <a:rPr lang="en" sz="1600" dirty="0"/>
              <a:t>andard Process for Data Mining)</a:t>
            </a:r>
            <a:endParaRPr dirty="0"/>
          </a:p>
        </p:txBody>
      </p:sp>
      <p:grpSp>
        <p:nvGrpSpPr>
          <p:cNvPr id="1055" name="Google Shape;1055;p35"/>
          <p:cNvGrpSpPr/>
          <p:nvPr/>
        </p:nvGrpSpPr>
        <p:grpSpPr>
          <a:xfrm>
            <a:off x="946969" y="3573968"/>
            <a:ext cx="3363200" cy="1291999"/>
            <a:chOff x="710275" y="2900830"/>
            <a:chExt cx="2522400" cy="968999"/>
          </a:xfrm>
        </p:grpSpPr>
        <p:sp>
          <p:nvSpPr>
            <p:cNvPr id="1056" name="Google Shape;1056;p35"/>
            <p:cNvSpPr txBox="1"/>
            <p:nvPr/>
          </p:nvSpPr>
          <p:spPr>
            <a:xfrm>
              <a:off x="710275" y="3334929"/>
              <a:ext cx="1884600" cy="5349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1600" kern="0" dirty="0">
                  <a:solidFill>
                    <a:srgbClr val="434343"/>
                  </a:solidFill>
                  <a:ea typeface="Roboto"/>
                  <a:cs typeface="Roboto"/>
                  <a:sym typeface="Roboto"/>
                </a:rPr>
                <a:t>Clean, preprocess, split into sets, and transform data.</a:t>
              </a:r>
              <a:endParaRPr sz="1600" kern="0" dirty="0">
                <a:solidFill>
                  <a:srgbClr val="434343"/>
                </a:solidFill>
                <a:ea typeface="Roboto"/>
                <a:cs typeface="Roboto"/>
                <a:sym typeface="Roboto"/>
              </a:endParaRPr>
            </a:p>
          </p:txBody>
        </p:sp>
        <p:grpSp>
          <p:nvGrpSpPr>
            <p:cNvPr id="1057" name="Google Shape;1057;p35"/>
            <p:cNvGrpSpPr/>
            <p:nvPr/>
          </p:nvGrpSpPr>
          <p:grpSpPr>
            <a:xfrm rot="10800000">
              <a:off x="2665675" y="2900830"/>
              <a:ext cx="567000" cy="567000"/>
              <a:chOff x="6604775" y="1679913"/>
              <a:chExt cx="567000" cy="567000"/>
            </a:xfrm>
          </p:grpSpPr>
          <p:sp>
            <p:nvSpPr>
              <p:cNvPr id="1058" name="Google Shape;1058;p35"/>
              <p:cNvSpPr/>
              <p:nvPr/>
            </p:nvSpPr>
            <p:spPr>
              <a:xfrm rot="2700000">
                <a:off x="6687810" y="1762948"/>
                <a:ext cx="400930" cy="400930"/>
              </a:xfrm>
              <a:prstGeom prst="teardrop">
                <a:avLst>
                  <a:gd name="adj" fmla="val 100000"/>
                </a:avLst>
              </a:prstGeom>
              <a:solidFill>
                <a:srgbClr val="4EA72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sp>
            <p:nvSpPr>
              <p:cNvPr id="1059" name="Google Shape;1059;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grpSp>
        <p:sp>
          <p:nvSpPr>
            <p:cNvPr id="1060" name="Google Shape;1060;p35"/>
            <p:cNvSpPr/>
            <p:nvPr/>
          </p:nvSpPr>
          <p:spPr>
            <a:xfrm>
              <a:off x="710275" y="2914475"/>
              <a:ext cx="1650600" cy="420444"/>
            </a:xfrm>
            <a:prstGeom prst="roundRect">
              <a:avLst>
                <a:gd name="adj" fmla="val 50000"/>
              </a:avLst>
            </a:prstGeom>
            <a:solidFill>
              <a:srgbClr val="4EA72E"/>
            </a:solidFill>
            <a:ln>
              <a:noFill/>
            </a:ln>
          </p:spPr>
          <p:txBody>
            <a:bodyPr spcFirstLastPara="1" wrap="square" lIns="121900" tIns="121900" rIns="121900" bIns="121900" anchor="ctr" anchorCtr="0">
              <a:noAutofit/>
            </a:bodyPr>
            <a:lstStyle/>
            <a:p>
              <a:pPr algn="r" defTabSz="1219170">
                <a:buClr>
                  <a:srgbClr val="000000"/>
                </a:buClr>
              </a:pPr>
              <a:r>
                <a:rPr lang="en" kern="0" dirty="0">
                  <a:solidFill>
                    <a:srgbClr val="FFFFFF"/>
                  </a:solidFill>
                  <a:ea typeface="Fira Sans Extra Condensed Medium"/>
                  <a:cs typeface="Fira Sans Extra Condensed Medium"/>
                  <a:sym typeface="Fira Sans Extra Condensed Medium"/>
                </a:rPr>
                <a:t>Data Preparation</a:t>
              </a:r>
              <a:endParaRPr sz="1600" kern="0" dirty="0">
                <a:solidFill>
                  <a:srgbClr val="FFFFFF"/>
                </a:solidFill>
                <a:cs typeface="Arial"/>
                <a:sym typeface="Arial"/>
              </a:endParaRPr>
            </a:p>
          </p:txBody>
        </p:sp>
      </p:grpSp>
      <p:grpSp>
        <p:nvGrpSpPr>
          <p:cNvPr id="1061" name="Google Shape;1061;p35"/>
          <p:cNvGrpSpPr/>
          <p:nvPr/>
        </p:nvGrpSpPr>
        <p:grpSpPr>
          <a:xfrm>
            <a:off x="7881833" y="2572063"/>
            <a:ext cx="3207200" cy="1369859"/>
            <a:chOff x="5911375" y="2257659"/>
            <a:chExt cx="2405400" cy="1027394"/>
          </a:xfrm>
        </p:grpSpPr>
        <p:sp>
          <p:nvSpPr>
            <p:cNvPr id="1062" name="Google Shape;1062;p35"/>
            <p:cNvSpPr txBox="1"/>
            <p:nvPr/>
          </p:nvSpPr>
          <p:spPr>
            <a:xfrm>
              <a:off x="6432175" y="2750153"/>
              <a:ext cx="1884600" cy="534900"/>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US" sz="1600" kern="0" dirty="0">
                  <a:solidFill>
                    <a:srgbClr val="434343"/>
                  </a:solidFill>
                  <a:ea typeface="Roboto"/>
                  <a:cs typeface="Roboto"/>
                  <a:sym typeface="Roboto"/>
                </a:rPr>
                <a:t>Select, train, optimize, and interpret models.</a:t>
              </a:r>
              <a:endParaRPr sz="1600" kern="0" dirty="0">
                <a:solidFill>
                  <a:srgbClr val="434343"/>
                </a:solidFill>
                <a:ea typeface="Roboto"/>
                <a:cs typeface="Roboto"/>
                <a:sym typeface="Roboto"/>
              </a:endParaRPr>
            </a:p>
          </p:txBody>
        </p:sp>
        <p:grpSp>
          <p:nvGrpSpPr>
            <p:cNvPr id="1063" name="Google Shape;1063;p35"/>
            <p:cNvGrpSpPr/>
            <p:nvPr/>
          </p:nvGrpSpPr>
          <p:grpSpPr>
            <a:xfrm>
              <a:off x="5911375" y="2257659"/>
              <a:ext cx="567000" cy="567000"/>
              <a:chOff x="6604775" y="1679913"/>
              <a:chExt cx="567000" cy="567000"/>
            </a:xfrm>
          </p:grpSpPr>
          <p:sp>
            <p:nvSpPr>
              <p:cNvPr id="1064" name="Google Shape;1064;p35"/>
              <p:cNvSpPr/>
              <p:nvPr/>
            </p:nvSpPr>
            <p:spPr>
              <a:xfrm rot="2700000">
                <a:off x="6687810" y="1762948"/>
                <a:ext cx="400930" cy="400930"/>
              </a:xfrm>
              <a:prstGeom prst="teardrop">
                <a:avLst>
                  <a:gd name="adj" fmla="val 100000"/>
                </a:avLst>
              </a:prstGeom>
              <a:solidFill>
                <a:srgbClr val="FF7C8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sp>
            <p:nvSpPr>
              <p:cNvPr id="1065" name="Google Shape;1065;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grpSp>
        <p:sp>
          <p:nvSpPr>
            <p:cNvPr id="1066" name="Google Shape;1066;p35"/>
            <p:cNvSpPr/>
            <p:nvPr/>
          </p:nvSpPr>
          <p:spPr>
            <a:xfrm>
              <a:off x="6666175" y="2316051"/>
              <a:ext cx="1650600" cy="434102"/>
            </a:xfrm>
            <a:prstGeom prst="roundRect">
              <a:avLst>
                <a:gd name="adj" fmla="val 50000"/>
              </a:avLst>
            </a:prstGeom>
            <a:solidFill>
              <a:srgbClr val="FF7C80"/>
            </a:solidFill>
            <a:ln>
              <a:noFill/>
            </a:ln>
          </p:spPr>
          <p:txBody>
            <a:bodyPr spcFirstLastPara="1" wrap="square" lIns="121900" tIns="121900" rIns="121900" bIns="121900" anchor="ctr" anchorCtr="0">
              <a:noAutofit/>
            </a:bodyPr>
            <a:lstStyle/>
            <a:p>
              <a:pPr defTabSz="1219170">
                <a:buClr>
                  <a:srgbClr val="000000"/>
                </a:buClr>
              </a:pPr>
              <a:r>
                <a:rPr lang="en" kern="0" dirty="0">
                  <a:solidFill>
                    <a:srgbClr val="FFFFFF"/>
                  </a:solidFill>
                  <a:ea typeface="Fira Sans Extra Condensed Medium"/>
                  <a:cs typeface="Fira Sans Extra Condensed Medium"/>
                  <a:sym typeface="Fira Sans Extra Condensed Medium"/>
                </a:rPr>
                <a:t>Modelling</a:t>
              </a:r>
              <a:endParaRPr sz="1600" kern="0" dirty="0">
                <a:solidFill>
                  <a:srgbClr val="FFFFFF"/>
                </a:solidFill>
                <a:cs typeface="Arial"/>
                <a:sym typeface="Arial"/>
              </a:endParaRPr>
            </a:p>
          </p:txBody>
        </p:sp>
      </p:grpSp>
      <p:grpSp>
        <p:nvGrpSpPr>
          <p:cNvPr id="1067" name="Google Shape;1067;p35"/>
          <p:cNvGrpSpPr/>
          <p:nvPr/>
        </p:nvGrpSpPr>
        <p:grpSpPr>
          <a:xfrm>
            <a:off x="7881833" y="4287164"/>
            <a:ext cx="3718800" cy="1292017"/>
            <a:chOff x="5911375" y="3543987"/>
            <a:chExt cx="2789100" cy="969013"/>
          </a:xfrm>
        </p:grpSpPr>
        <p:sp>
          <p:nvSpPr>
            <p:cNvPr id="1068" name="Google Shape;1068;p35"/>
            <p:cNvSpPr txBox="1"/>
            <p:nvPr/>
          </p:nvSpPr>
          <p:spPr>
            <a:xfrm>
              <a:off x="6815875" y="3978100"/>
              <a:ext cx="1884600" cy="5349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1600" kern="0" dirty="0">
                  <a:solidFill>
                    <a:srgbClr val="434343"/>
                  </a:solidFill>
                  <a:ea typeface="Roboto"/>
                  <a:cs typeface="Roboto"/>
                  <a:sym typeface="Roboto"/>
                </a:rPr>
                <a:t>Explore data structure, assess quality, and perform initial analysis for insights.</a:t>
              </a:r>
              <a:endParaRPr sz="1600" kern="0" dirty="0">
                <a:solidFill>
                  <a:srgbClr val="434343"/>
                </a:solidFill>
                <a:ea typeface="Roboto"/>
                <a:cs typeface="Roboto"/>
                <a:sym typeface="Roboto"/>
              </a:endParaRPr>
            </a:p>
          </p:txBody>
        </p:sp>
        <p:grpSp>
          <p:nvGrpSpPr>
            <p:cNvPr id="1069" name="Google Shape;1069;p35"/>
            <p:cNvGrpSpPr/>
            <p:nvPr/>
          </p:nvGrpSpPr>
          <p:grpSpPr>
            <a:xfrm>
              <a:off x="5911375" y="3543988"/>
              <a:ext cx="567000" cy="567000"/>
              <a:chOff x="6604775" y="1679913"/>
              <a:chExt cx="567000" cy="567000"/>
            </a:xfrm>
          </p:grpSpPr>
          <p:sp>
            <p:nvSpPr>
              <p:cNvPr id="1070" name="Google Shape;1070;p35"/>
              <p:cNvSpPr/>
              <p:nvPr/>
            </p:nvSpPr>
            <p:spPr>
              <a:xfrm rot="2700000">
                <a:off x="6687810" y="1762948"/>
                <a:ext cx="400930" cy="400930"/>
              </a:xfrm>
              <a:prstGeom prst="teardrop">
                <a:avLst>
                  <a:gd name="adj" fmla="val 100000"/>
                </a:avLst>
              </a:prstGeom>
              <a:solidFill>
                <a:srgbClr val="E971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sp>
            <p:nvSpPr>
              <p:cNvPr id="1071" name="Google Shape;1071;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grpSp>
        <p:sp>
          <p:nvSpPr>
            <p:cNvPr id="1072" name="Google Shape;1072;p35"/>
            <p:cNvSpPr/>
            <p:nvPr/>
          </p:nvSpPr>
          <p:spPr>
            <a:xfrm>
              <a:off x="6783174" y="3543987"/>
              <a:ext cx="1884599" cy="434102"/>
            </a:xfrm>
            <a:prstGeom prst="roundRect">
              <a:avLst>
                <a:gd name="adj" fmla="val 50000"/>
              </a:avLst>
            </a:prstGeom>
            <a:solidFill>
              <a:srgbClr val="E97132"/>
            </a:solidFill>
            <a:ln>
              <a:noFill/>
            </a:ln>
          </p:spPr>
          <p:txBody>
            <a:bodyPr spcFirstLastPara="1" wrap="square" lIns="121900" tIns="121900" rIns="121900" bIns="121900" anchor="ctr" anchorCtr="0">
              <a:noAutofit/>
            </a:bodyPr>
            <a:lstStyle/>
            <a:p>
              <a:pPr defTabSz="1219170">
                <a:buClr>
                  <a:srgbClr val="000000"/>
                </a:buClr>
              </a:pPr>
              <a:r>
                <a:rPr lang="en" kern="0" dirty="0">
                  <a:solidFill>
                    <a:srgbClr val="FFFFFF"/>
                  </a:solidFill>
                  <a:ea typeface="Fira Sans Extra Condensed Medium"/>
                  <a:cs typeface="Fira Sans Extra Condensed Medium"/>
                  <a:sym typeface="Fira Sans Extra Condensed Medium"/>
                </a:rPr>
                <a:t>Data Understanding</a:t>
              </a:r>
              <a:endParaRPr sz="1600" kern="0" dirty="0">
                <a:solidFill>
                  <a:srgbClr val="FFFFFF"/>
                </a:solidFill>
                <a:cs typeface="Arial"/>
                <a:sym typeface="Arial"/>
              </a:endParaRPr>
            </a:p>
          </p:txBody>
        </p:sp>
      </p:grpSp>
      <p:grpSp>
        <p:nvGrpSpPr>
          <p:cNvPr id="1073" name="Google Shape;1073;p35"/>
          <p:cNvGrpSpPr/>
          <p:nvPr/>
        </p:nvGrpSpPr>
        <p:grpSpPr>
          <a:xfrm>
            <a:off x="947034" y="1714501"/>
            <a:ext cx="4938887" cy="1613563"/>
            <a:chOff x="710275" y="1614488"/>
            <a:chExt cx="3704165" cy="1210172"/>
          </a:xfrm>
        </p:grpSpPr>
        <p:sp>
          <p:nvSpPr>
            <p:cNvPr id="1074" name="Google Shape;1074;p35"/>
            <p:cNvSpPr txBox="1"/>
            <p:nvPr/>
          </p:nvSpPr>
          <p:spPr>
            <a:xfrm>
              <a:off x="710275" y="2048600"/>
              <a:ext cx="1884600" cy="77606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1600" kern="0" dirty="0">
                  <a:solidFill>
                    <a:srgbClr val="434343"/>
                  </a:solidFill>
                  <a:ea typeface="Roboto"/>
                  <a:cs typeface="Roboto"/>
                  <a:sym typeface="Roboto"/>
                </a:rPr>
                <a:t>Assess model performance, validate, compare, and plot.</a:t>
              </a:r>
              <a:endParaRPr sz="1600" kern="0" dirty="0">
                <a:solidFill>
                  <a:srgbClr val="434343"/>
                </a:solidFill>
                <a:ea typeface="Roboto"/>
                <a:cs typeface="Roboto"/>
                <a:sym typeface="Roboto"/>
              </a:endParaRPr>
            </a:p>
          </p:txBody>
        </p:sp>
        <p:grpSp>
          <p:nvGrpSpPr>
            <p:cNvPr id="1075" name="Google Shape;1075;p35"/>
            <p:cNvGrpSpPr/>
            <p:nvPr/>
          </p:nvGrpSpPr>
          <p:grpSpPr>
            <a:xfrm rot="10800000">
              <a:off x="2665675" y="1614488"/>
              <a:ext cx="567000" cy="567000"/>
              <a:chOff x="8028600" y="1679913"/>
              <a:chExt cx="567000" cy="567000"/>
            </a:xfrm>
          </p:grpSpPr>
          <p:sp>
            <p:nvSpPr>
              <p:cNvPr id="1076" name="Google Shape;1076;p35"/>
              <p:cNvSpPr/>
              <p:nvPr/>
            </p:nvSpPr>
            <p:spPr>
              <a:xfrm rot="2700000">
                <a:off x="8111635" y="1762948"/>
                <a:ext cx="400930" cy="400930"/>
              </a:xfrm>
              <a:prstGeom prst="teardrop">
                <a:avLst>
                  <a:gd name="adj" fmla="val 100000"/>
                </a:avLst>
              </a:prstGeom>
              <a:solidFill>
                <a:srgbClr val="A02B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BB831"/>
                  </a:solidFill>
                  <a:cs typeface="Arial"/>
                  <a:sym typeface="Arial"/>
                </a:endParaRPr>
              </a:p>
            </p:txBody>
          </p:sp>
          <p:sp>
            <p:nvSpPr>
              <p:cNvPr id="1077" name="Google Shape;1077;p35"/>
              <p:cNvSpPr/>
              <p:nvPr/>
            </p:nvSpPr>
            <p:spPr>
              <a:xfrm>
                <a:off x="8186346"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BB831"/>
                  </a:solidFill>
                  <a:cs typeface="Arial"/>
                  <a:sym typeface="Arial"/>
                </a:endParaRPr>
              </a:p>
            </p:txBody>
          </p:sp>
        </p:grpSp>
        <p:sp>
          <p:nvSpPr>
            <p:cNvPr id="1078" name="Google Shape;1078;p35"/>
            <p:cNvSpPr/>
            <p:nvPr/>
          </p:nvSpPr>
          <p:spPr>
            <a:xfrm>
              <a:off x="710275" y="1628146"/>
              <a:ext cx="1650600" cy="420443"/>
            </a:xfrm>
            <a:prstGeom prst="roundRect">
              <a:avLst>
                <a:gd name="adj" fmla="val 50000"/>
              </a:avLst>
            </a:prstGeom>
            <a:solidFill>
              <a:srgbClr val="A02B93"/>
            </a:solidFill>
            <a:ln>
              <a:noFill/>
            </a:ln>
          </p:spPr>
          <p:txBody>
            <a:bodyPr spcFirstLastPara="1" wrap="square" lIns="121900" tIns="121900" rIns="121900" bIns="121900" anchor="ctr" anchorCtr="0">
              <a:noAutofit/>
            </a:bodyPr>
            <a:lstStyle/>
            <a:p>
              <a:pPr algn="r" defTabSz="1219170">
                <a:buClr>
                  <a:srgbClr val="000000"/>
                </a:buClr>
                <a:buSzPts val="1100"/>
              </a:pPr>
              <a:r>
                <a:rPr lang="en" kern="0" dirty="0">
                  <a:solidFill>
                    <a:srgbClr val="FFFFFF"/>
                  </a:solidFill>
                  <a:ea typeface="Fira Sans Extra Condensed Medium"/>
                  <a:cs typeface="Fira Sans Extra Condensed Medium"/>
                  <a:sym typeface="Fira Sans Extra Condensed Medium"/>
                </a:rPr>
                <a:t>Evaluation</a:t>
              </a:r>
              <a:endParaRPr kern="0" dirty="0">
                <a:solidFill>
                  <a:srgbClr val="FFFFFF"/>
                </a:solidFill>
                <a:cs typeface="Arial"/>
                <a:sym typeface="Arial"/>
              </a:endParaRPr>
            </a:p>
          </p:txBody>
        </p:sp>
        <p:cxnSp>
          <p:nvCxnSpPr>
            <p:cNvPr id="1079" name="Google Shape;1079;p35"/>
            <p:cNvCxnSpPr>
              <a:stCxn id="1076" idx="3"/>
            </p:cNvCxnSpPr>
            <p:nvPr/>
          </p:nvCxnSpPr>
          <p:spPr>
            <a:xfrm>
              <a:off x="3149640" y="1897988"/>
              <a:ext cx="1264800" cy="0"/>
            </a:xfrm>
            <a:prstGeom prst="straightConnector1">
              <a:avLst/>
            </a:prstGeom>
            <a:noFill/>
            <a:ln w="19050" cap="flat" cmpd="sng">
              <a:solidFill>
                <a:schemeClr val="accent1"/>
              </a:solidFill>
              <a:prstDash val="solid"/>
              <a:round/>
              <a:headEnd type="none" w="med" len="med"/>
              <a:tailEnd type="triangle" w="med" len="med"/>
            </a:ln>
          </p:spPr>
        </p:cxnSp>
      </p:grpSp>
      <p:grpSp>
        <p:nvGrpSpPr>
          <p:cNvPr id="2" name="Google Shape;1055;p35">
            <a:extLst>
              <a:ext uri="{FF2B5EF4-FFF2-40B4-BE49-F238E27FC236}">
                <a16:creationId xmlns:a16="http://schemas.microsoft.com/office/drawing/2014/main" id="{495B4575-8789-E8BF-127E-A23527512E3C}"/>
              </a:ext>
            </a:extLst>
          </p:cNvPr>
          <p:cNvGrpSpPr/>
          <p:nvPr/>
        </p:nvGrpSpPr>
        <p:grpSpPr>
          <a:xfrm>
            <a:off x="2373700" y="5478832"/>
            <a:ext cx="3823900" cy="1292000"/>
            <a:chOff x="364750" y="2900829"/>
            <a:chExt cx="2867925" cy="969000"/>
          </a:xfrm>
        </p:grpSpPr>
        <p:sp>
          <p:nvSpPr>
            <p:cNvPr id="3" name="Google Shape;1056;p35">
              <a:extLst>
                <a:ext uri="{FF2B5EF4-FFF2-40B4-BE49-F238E27FC236}">
                  <a16:creationId xmlns:a16="http://schemas.microsoft.com/office/drawing/2014/main" id="{FDEE72D3-B401-FFEC-AB1D-F6BE5D0B007E}"/>
                </a:ext>
              </a:extLst>
            </p:cNvPr>
            <p:cNvSpPr txBox="1"/>
            <p:nvPr/>
          </p:nvSpPr>
          <p:spPr>
            <a:xfrm>
              <a:off x="710275" y="3334929"/>
              <a:ext cx="1884600" cy="5349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1600" kern="0" dirty="0">
                  <a:solidFill>
                    <a:srgbClr val="434343"/>
                  </a:solidFill>
                  <a:latin typeface="Roboto"/>
                  <a:ea typeface="Roboto"/>
                  <a:cs typeface="Roboto"/>
                  <a:sym typeface="Roboto"/>
                </a:rPr>
                <a:t>Define the project objectives and goals.</a:t>
              </a:r>
              <a:endParaRPr sz="1600" kern="0" dirty="0">
                <a:solidFill>
                  <a:srgbClr val="434343"/>
                </a:solidFill>
                <a:latin typeface="Roboto"/>
                <a:ea typeface="Roboto"/>
                <a:cs typeface="Roboto"/>
                <a:sym typeface="Roboto"/>
              </a:endParaRPr>
            </a:p>
          </p:txBody>
        </p:sp>
        <p:grpSp>
          <p:nvGrpSpPr>
            <p:cNvPr id="4" name="Google Shape;1057;p35">
              <a:extLst>
                <a:ext uri="{FF2B5EF4-FFF2-40B4-BE49-F238E27FC236}">
                  <a16:creationId xmlns:a16="http://schemas.microsoft.com/office/drawing/2014/main" id="{6F2C659B-FF0C-DDB8-9899-6490B81EE759}"/>
                </a:ext>
              </a:extLst>
            </p:cNvPr>
            <p:cNvGrpSpPr/>
            <p:nvPr/>
          </p:nvGrpSpPr>
          <p:grpSpPr>
            <a:xfrm rot="10800000">
              <a:off x="2665675" y="2900830"/>
              <a:ext cx="567000" cy="567000"/>
              <a:chOff x="6604775" y="1679913"/>
              <a:chExt cx="567000" cy="567000"/>
            </a:xfrm>
          </p:grpSpPr>
          <p:sp>
            <p:nvSpPr>
              <p:cNvPr id="6" name="Google Shape;1058;p35">
                <a:extLst>
                  <a:ext uri="{FF2B5EF4-FFF2-40B4-BE49-F238E27FC236}">
                    <a16:creationId xmlns:a16="http://schemas.microsoft.com/office/drawing/2014/main" id="{787D54C3-90ED-5887-9111-8CC4D949EDAF}"/>
                  </a:ext>
                </a:extLst>
              </p:cNvPr>
              <p:cNvSpPr/>
              <p:nvPr/>
            </p:nvSpPr>
            <p:spPr>
              <a:xfrm rot="2700000">
                <a:off x="6687810" y="1762948"/>
                <a:ext cx="400930" cy="400930"/>
              </a:xfrm>
              <a:prstGeom prst="teardrop">
                <a:avLst>
                  <a:gd name="adj" fmla="val 100000"/>
                </a:avLst>
              </a:prstGeom>
              <a:solidFill>
                <a:srgbClr val="15608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 name="Google Shape;1059;p35">
                <a:extLst>
                  <a:ext uri="{FF2B5EF4-FFF2-40B4-BE49-F238E27FC236}">
                    <a16:creationId xmlns:a16="http://schemas.microsoft.com/office/drawing/2014/main" id="{CCEB50D9-2965-DCB2-30D8-1EEC929045FB}"/>
                  </a:ext>
                </a:extLst>
              </p:cNvPr>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 name="Google Shape;1060;p35">
              <a:extLst>
                <a:ext uri="{FF2B5EF4-FFF2-40B4-BE49-F238E27FC236}">
                  <a16:creationId xmlns:a16="http://schemas.microsoft.com/office/drawing/2014/main" id="{ECA0B7F7-8BA4-7A6C-F071-68971EA0C5B6}"/>
                </a:ext>
              </a:extLst>
            </p:cNvPr>
            <p:cNvSpPr/>
            <p:nvPr/>
          </p:nvSpPr>
          <p:spPr>
            <a:xfrm>
              <a:off x="364750" y="2900829"/>
              <a:ext cx="2187733" cy="434089"/>
            </a:xfrm>
            <a:prstGeom prst="roundRect">
              <a:avLst>
                <a:gd name="adj" fmla="val 50000"/>
              </a:avLst>
            </a:prstGeom>
            <a:solidFill>
              <a:srgbClr val="156082"/>
            </a:solidFill>
            <a:ln>
              <a:noFill/>
            </a:ln>
          </p:spPr>
          <p:txBody>
            <a:bodyPr spcFirstLastPara="1" wrap="square" lIns="121900" tIns="121900" rIns="121900" bIns="121900" anchor="ctr" anchorCtr="0">
              <a:noAutofit/>
            </a:bodyPr>
            <a:lstStyle/>
            <a:p>
              <a:pPr algn="r" defTabSz="1219170">
                <a:buClr>
                  <a:srgbClr val="000000"/>
                </a:buClr>
              </a:pPr>
              <a:r>
                <a:rPr lang="en" kern="0" dirty="0">
                  <a:solidFill>
                    <a:srgbClr val="FFFFFF"/>
                  </a:solidFill>
                  <a:latin typeface="Fira Sans Extra Condensed Medium"/>
                  <a:ea typeface="Fira Sans Extra Condensed Medium"/>
                  <a:cs typeface="Fira Sans Extra Condensed Medium"/>
                  <a:sym typeface="Fira Sans Extra Condensed Medium"/>
                </a:rPr>
                <a:t>Project Understanding</a:t>
              </a:r>
              <a:endParaRPr sz="1600" kern="0" dirty="0">
                <a:solidFill>
                  <a:srgbClr val="FFFFFF"/>
                </a:solidFill>
                <a:latin typeface="Arial"/>
                <a:cs typeface="Arial"/>
                <a:sym typeface="Arial"/>
              </a:endParaRPr>
            </a:p>
          </p:txBody>
        </p:sp>
      </p:grpSp>
      <p:grpSp>
        <p:nvGrpSpPr>
          <p:cNvPr id="8" name="Google Shape;1055;p35">
            <a:extLst>
              <a:ext uri="{FF2B5EF4-FFF2-40B4-BE49-F238E27FC236}">
                <a16:creationId xmlns:a16="http://schemas.microsoft.com/office/drawing/2014/main" id="{99F6A3FE-5BBF-42B9-7A42-EF22DD248A2E}"/>
              </a:ext>
            </a:extLst>
          </p:cNvPr>
          <p:cNvGrpSpPr/>
          <p:nvPr/>
        </p:nvGrpSpPr>
        <p:grpSpPr>
          <a:xfrm>
            <a:off x="7457951" y="721643"/>
            <a:ext cx="3325694" cy="1740047"/>
            <a:chOff x="150053" y="3016960"/>
            <a:chExt cx="2494270" cy="1305034"/>
          </a:xfrm>
        </p:grpSpPr>
        <p:sp>
          <p:nvSpPr>
            <p:cNvPr id="9" name="Google Shape;1056;p35">
              <a:extLst>
                <a:ext uri="{FF2B5EF4-FFF2-40B4-BE49-F238E27FC236}">
                  <a16:creationId xmlns:a16="http://schemas.microsoft.com/office/drawing/2014/main" id="{7AAE53B1-82CA-3FB2-01AA-C6B0C78E2BBA}"/>
                </a:ext>
              </a:extLst>
            </p:cNvPr>
            <p:cNvSpPr txBox="1"/>
            <p:nvPr/>
          </p:nvSpPr>
          <p:spPr>
            <a:xfrm>
              <a:off x="759723" y="3460704"/>
              <a:ext cx="1884600" cy="86129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1600" kern="0" dirty="0">
                  <a:solidFill>
                    <a:srgbClr val="434343"/>
                  </a:solidFill>
                  <a:ea typeface="Roboto"/>
                  <a:cs typeface="Roboto"/>
                  <a:sym typeface="Roboto"/>
                </a:rPr>
                <a:t>Prepare, monitor, document, and maintain deployed model.</a:t>
              </a:r>
              <a:endParaRPr sz="1600" kern="0" dirty="0">
                <a:solidFill>
                  <a:srgbClr val="434343"/>
                </a:solidFill>
                <a:ea typeface="Roboto"/>
                <a:cs typeface="Roboto"/>
                <a:sym typeface="Roboto"/>
              </a:endParaRPr>
            </a:p>
          </p:txBody>
        </p:sp>
        <p:grpSp>
          <p:nvGrpSpPr>
            <p:cNvPr id="10" name="Google Shape;1057;p35">
              <a:extLst>
                <a:ext uri="{FF2B5EF4-FFF2-40B4-BE49-F238E27FC236}">
                  <a16:creationId xmlns:a16="http://schemas.microsoft.com/office/drawing/2014/main" id="{263DFD0E-B8C8-12B2-5536-7C4267AA72D8}"/>
                </a:ext>
              </a:extLst>
            </p:cNvPr>
            <p:cNvGrpSpPr/>
            <p:nvPr/>
          </p:nvGrpSpPr>
          <p:grpSpPr>
            <a:xfrm rot="10800000">
              <a:off x="150053" y="3016960"/>
              <a:ext cx="400931" cy="400929"/>
              <a:chOff x="9286466" y="1729854"/>
              <a:chExt cx="400931" cy="400929"/>
            </a:xfrm>
          </p:grpSpPr>
          <p:sp>
            <p:nvSpPr>
              <p:cNvPr id="12" name="Google Shape;1058;p35">
                <a:extLst>
                  <a:ext uri="{FF2B5EF4-FFF2-40B4-BE49-F238E27FC236}">
                    <a16:creationId xmlns:a16="http://schemas.microsoft.com/office/drawing/2014/main" id="{732E0EBB-BCD7-3C0C-A69B-A4964902E491}"/>
                  </a:ext>
                </a:extLst>
              </p:cNvPr>
              <p:cNvSpPr/>
              <p:nvPr/>
            </p:nvSpPr>
            <p:spPr>
              <a:xfrm rot="13300891">
                <a:off x="9286466" y="1729854"/>
                <a:ext cx="400931" cy="400929"/>
              </a:xfrm>
              <a:prstGeom prst="teardrop">
                <a:avLst>
                  <a:gd name="adj" fmla="val 100000"/>
                </a:avLst>
              </a:prstGeom>
              <a:solidFill>
                <a:srgbClr val="46B1E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sp>
            <p:nvSpPr>
              <p:cNvPr id="13" name="Google Shape;1059;p35">
                <a:extLst>
                  <a:ext uri="{FF2B5EF4-FFF2-40B4-BE49-F238E27FC236}">
                    <a16:creationId xmlns:a16="http://schemas.microsoft.com/office/drawing/2014/main" id="{AB6B39D2-9648-5090-C1FC-7CDF752886A4}"/>
                  </a:ext>
                </a:extLst>
              </p:cNvPr>
              <p:cNvSpPr/>
              <p:nvPr/>
            </p:nvSpPr>
            <p:spPr>
              <a:xfrm>
                <a:off x="9361175" y="1804588"/>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grpSp>
        <p:sp>
          <p:nvSpPr>
            <p:cNvPr id="11" name="Google Shape;1060;p35">
              <a:extLst>
                <a:ext uri="{FF2B5EF4-FFF2-40B4-BE49-F238E27FC236}">
                  <a16:creationId xmlns:a16="http://schemas.microsoft.com/office/drawing/2014/main" id="{9E91F985-9FC2-F4B8-75F1-745B93516874}"/>
                </a:ext>
              </a:extLst>
            </p:cNvPr>
            <p:cNvSpPr/>
            <p:nvPr/>
          </p:nvSpPr>
          <p:spPr>
            <a:xfrm>
              <a:off x="707916" y="3017152"/>
              <a:ext cx="1650600" cy="400519"/>
            </a:xfrm>
            <a:prstGeom prst="roundRect">
              <a:avLst>
                <a:gd name="adj" fmla="val 50000"/>
              </a:avLst>
            </a:prstGeom>
            <a:solidFill>
              <a:srgbClr val="46B1E1"/>
            </a:solidFill>
            <a:ln>
              <a:noFill/>
            </a:ln>
          </p:spPr>
          <p:txBody>
            <a:bodyPr spcFirstLastPara="1" wrap="square" lIns="121900" tIns="121900" rIns="121900" bIns="121900" anchor="ctr" anchorCtr="0">
              <a:noAutofit/>
            </a:bodyPr>
            <a:lstStyle/>
            <a:p>
              <a:pPr defTabSz="1219170">
                <a:buClr>
                  <a:srgbClr val="000000"/>
                </a:buClr>
              </a:pPr>
              <a:r>
                <a:rPr lang="en" kern="0" dirty="0">
                  <a:solidFill>
                    <a:srgbClr val="FFFFFF"/>
                  </a:solidFill>
                  <a:ea typeface="Fira Sans Extra Condensed Medium"/>
                  <a:cs typeface="Fira Sans Extra Condensed Medium"/>
                  <a:sym typeface="Fira Sans Extra Condensed Medium"/>
                </a:rPr>
                <a:t>Deployment</a:t>
              </a:r>
              <a:endParaRPr kern="0" dirty="0">
                <a:solidFill>
                  <a:srgbClr val="FFFFFF"/>
                </a:solidFill>
                <a:cs typeface="Arial"/>
                <a:sym typeface="Arial"/>
              </a:endParaRPr>
            </a:p>
          </p:txBody>
        </p:sp>
      </p:grpSp>
      <p:cxnSp>
        <p:nvCxnSpPr>
          <p:cNvPr id="14" name="Google Shape;1079;p35">
            <a:extLst>
              <a:ext uri="{FF2B5EF4-FFF2-40B4-BE49-F238E27FC236}">
                <a16:creationId xmlns:a16="http://schemas.microsoft.com/office/drawing/2014/main" id="{B78FD96D-DE04-9898-40D1-DFEDE5F16E3D}"/>
              </a:ext>
            </a:extLst>
          </p:cNvPr>
          <p:cNvCxnSpPr>
            <a:cxnSpLocks/>
            <a:stCxn id="12" idx="3"/>
          </p:cNvCxnSpPr>
          <p:nvPr/>
        </p:nvCxnSpPr>
        <p:spPr>
          <a:xfrm flipH="1">
            <a:off x="6197600" y="1004403"/>
            <a:ext cx="1260800" cy="0"/>
          </a:xfrm>
          <a:prstGeom prst="straightConnector1">
            <a:avLst/>
          </a:prstGeom>
          <a:noFill/>
          <a:ln w="19050" cap="flat" cmpd="sng">
            <a:solidFill>
              <a:srgbClr val="FB8569"/>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000" b="-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D1E64-48A9-2801-B1C7-D3530CFAAB41}"/>
              </a:ext>
            </a:extLst>
          </p:cNvPr>
          <p:cNvSpPr>
            <a:spLocks noGrp="1"/>
          </p:cNvSpPr>
          <p:nvPr>
            <p:ph type="sldNum" sz="quarter" idx="12"/>
          </p:nvPr>
        </p:nvSpPr>
        <p:spPr/>
        <p:txBody>
          <a:bodyPr vert="horz" lIns="91440" tIns="45720" rIns="91440" bIns="45720" rtlCol="0" anchor="ctr">
            <a:normAutofit/>
          </a:bodyPr>
          <a:lstStyle/>
          <a:p>
            <a:pPr>
              <a:spcAft>
                <a:spcPts val="600"/>
              </a:spcAft>
            </a:pPr>
            <a:fld id="{D79359E6-D05C-9546-AA79-5323DC3F04EC}" type="slidenum">
              <a:rPr lang="en-US">
                <a:solidFill>
                  <a:schemeClr val="tx1">
                    <a:lumMod val="50000"/>
                    <a:lumOff val="50000"/>
                  </a:schemeClr>
                </a:solidFill>
              </a:rPr>
              <a:pPr>
                <a:spcAft>
                  <a:spcPts val="600"/>
                </a:spcAft>
              </a:pPr>
              <a:t>20</a:t>
            </a:fld>
            <a:endParaRPr lang="en-US">
              <a:solidFill>
                <a:schemeClr val="tx1">
                  <a:lumMod val="50000"/>
                  <a:lumOff val="50000"/>
                </a:schemeClr>
              </a:solidFill>
            </a:endParaRPr>
          </a:p>
        </p:txBody>
      </p:sp>
      <p:sp>
        <p:nvSpPr>
          <p:cNvPr id="3" name="Title 2">
            <a:extLst>
              <a:ext uri="{FF2B5EF4-FFF2-40B4-BE49-F238E27FC236}">
                <a16:creationId xmlns:a16="http://schemas.microsoft.com/office/drawing/2014/main" id="{66C670BF-ABA5-7446-DED2-EE5A97AF824B}"/>
              </a:ext>
            </a:extLst>
          </p:cNvPr>
          <p:cNvSpPr>
            <a:spLocks noGrp="1"/>
          </p:cNvSpPr>
          <p:nvPr>
            <p:ph type="title"/>
          </p:nvPr>
        </p:nvSpPr>
        <p:spPr/>
        <p:txBody>
          <a:bodyPr>
            <a:normAutofit/>
          </a:bodyPr>
          <a:lstStyle/>
          <a:p>
            <a:r>
              <a:rPr lang="en-MY" b="1" dirty="0"/>
              <a:t>Stage 6:</a:t>
            </a:r>
            <a:br>
              <a:rPr lang="en-MY" b="1" dirty="0"/>
            </a:br>
            <a:r>
              <a:rPr lang="en-MY" b="1" dirty="0"/>
              <a:t>Model Deployment</a:t>
            </a:r>
            <a:endParaRPr lang="en-MY" dirty="0"/>
          </a:p>
        </p:txBody>
      </p:sp>
      <p:sp>
        <p:nvSpPr>
          <p:cNvPr id="8" name="Text Placeholder 7">
            <a:extLst>
              <a:ext uri="{FF2B5EF4-FFF2-40B4-BE49-F238E27FC236}">
                <a16:creationId xmlns:a16="http://schemas.microsoft.com/office/drawing/2014/main" id="{8505C8E5-3F8C-A98F-C2DB-0F9E2E1CAEA4}"/>
              </a:ext>
            </a:extLst>
          </p:cNvPr>
          <p:cNvSpPr>
            <a:spLocks noGrp="1"/>
          </p:cNvSpPr>
          <p:nvPr>
            <p:ph type="body" idx="1"/>
          </p:nvPr>
        </p:nvSpPr>
        <p:spPr/>
        <p:txBody>
          <a:bodyPr/>
          <a:lstStyle/>
          <a:p>
            <a:br>
              <a:rPr lang="en-US" dirty="0"/>
            </a:br>
            <a:endParaRPr lang="en-MY" dirty="0"/>
          </a:p>
        </p:txBody>
      </p:sp>
    </p:spTree>
    <p:extLst>
      <p:ext uri="{BB962C8B-B14F-4D97-AF65-F5344CB8AC3E}">
        <p14:creationId xmlns:p14="http://schemas.microsoft.com/office/powerpoint/2010/main" val="3203180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7077-55E2-B225-CD51-417F61AD2AFB}"/>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EBC3A319-6831-CFB9-EA13-9AC3614280F7}"/>
              </a:ext>
            </a:extLst>
          </p:cNvPr>
          <p:cNvSpPr>
            <a:spLocks noGrp="1"/>
          </p:cNvSpPr>
          <p:nvPr>
            <p:ph idx="1"/>
          </p:nvPr>
        </p:nvSpPr>
        <p:spPr/>
        <p:txBody>
          <a:bodyPr>
            <a:normAutofit/>
          </a:bodyPr>
          <a:lstStyle/>
          <a:p>
            <a:r>
              <a:rPr lang="en-US" sz="1800" dirty="0" err="1"/>
              <a:t>Umrajkar</a:t>
            </a:r>
            <a:r>
              <a:rPr lang="en-US" sz="1800" dirty="0"/>
              <a:t>, V. (2022).  “Electricity Consumption-Time Series Analysis”. Kaggle. </a:t>
            </a:r>
            <a:r>
              <a:rPr lang="en-US" sz="1800" dirty="0">
                <a:hlinkClick r:id="rId2"/>
              </a:rPr>
              <a:t>https://www.kaggle.com/code/vedumrajkar/electricity-consumption-time-series-analysis/notebook</a:t>
            </a:r>
            <a:endParaRPr lang="en-US" sz="1800" dirty="0"/>
          </a:p>
          <a:p>
            <a:r>
              <a:rPr lang="en-US" sz="1800" dirty="0"/>
              <a:t>Kumar, R. (2023, Apr 1). “Let’s talk🦜about your first Time series ARIMA model 💹: Part 1”. Medium. </a:t>
            </a:r>
            <a:r>
              <a:rPr lang="en-US" sz="1800" dirty="0">
                <a:hlinkClick r:id="rId3"/>
              </a:rPr>
              <a:t>https://blog.devops.dev/lets-talk-about-your-first-arima-model-cbfdcba1749e</a:t>
            </a:r>
            <a:endParaRPr lang="en-US" sz="1800" dirty="0"/>
          </a:p>
          <a:p>
            <a:r>
              <a:rPr lang="en-US" sz="1800" dirty="0"/>
              <a:t>L. &amp; J. (2022, Aug 25). “How to build ARIMA models in Python for time series prediction”. </a:t>
            </a:r>
            <a:r>
              <a:rPr lang="en-US" sz="1800" dirty="0" err="1"/>
              <a:t>JustintoData</a:t>
            </a:r>
            <a:r>
              <a:rPr lang="en-US" sz="1800" dirty="0"/>
              <a:t>. </a:t>
            </a:r>
            <a:r>
              <a:rPr lang="en-US" sz="1800" dirty="0">
                <a:hlinkClick r:id="rId4"/>
              </a:rPr>
              <a:t>https://www.justintodata.com/arima-models-in-python-time-series-prediction/</a:t>
            </a:r>
            <a:endParaRPr lang="en-US" sz="1800" dirty="0"/>
          </a:p>
          <a:p>
            <a:r>
              <a:rPr lang="en-US" sz="1800" dirty="0" err="1"/>
              <a:t>Hebbar</a:t>
            </a:r>
            <a:r>
              <a:rPr lang="en-US" sz="1800" dirty="0"/>
              <a:t>, N. (2020, Sep 18). “Time Series Forecasting With ARIMA Model in Python for Temperature Prediction”. Medium. </a:t>
            </a:r>
            <a:r>
              <a:rPr lang="en-US" sz="1800" dirty="0">
                <a:hlinkClick r:id="rId5"/>
              </a:rPr>
              <a:t>https://medium.com/swlh/temperature-forecasting-with-arima-model-in-python-427b2d3bcb53</a:t>
            </a:r>
            <a:endParaRPr lang="en-US" sz="1800" dirty="0"/>
          </a:p>
          <a:p>
            <a:endParaRPr lang="en-US" sz="1800" dirty="0"/>
          </a:p>
        </p:txBody>
      </p:sp>
      <p:sp>
        <p:nvSpPr>
          <p:cNvPr id="4" name="Slide Number Placeholder 3">
            <a:extLst>
              <a:ext uri="{FF2B5EF4-FFF2-40B4-BE49-F238E27FC236}">
                <a16:creationId xmlns:a16="http://schemas.microsoft.com/office/drawing/2014/main" id="{1D0F2AEE-F72C-4895-F25C-E61CF124A72C}"/>
              </a:ext>
            </a:extLst>
          </p:cNvPr>
          <p:cNvSpPr>
            <a:spLocks noGrp="1"/>
          </p:cNvSpPr>
          <p:nvPr>
            <p:ph type="sldNum" sz="quarter" idx="12"/>
          </p:nvPr>
        </p:nvSpPr>
        <p:spPr/>
        <p:txBody>
          <a:bodyPr/>
          <a:lstStyle/>
          <a:p>
            <a:fld id="{D79359E6-D05C-9546-AA79-5323DC3F04EC}" type="slidenum">
              <a:rPr lang="en-US" smtClean="0"/>
              <a:t>21</a:t>
            </a:fld>
            <a:endParaRPr lang="en-US"/>
          </a:p>
        </p:txBody>
      </p:sp>
    </p:spTree>
    <p:extLst>
      <p:ext uri="{BB962C8B-B14F-4D97-AF65-F5344CB8AC3E}">
        <p14:creationId xmlns:p14="http://schemas.microsoft.com/office/powerpoint/2010/main" val="1497897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000"/>
            <a:lum/>
          </a:blip>
          <a:srcRect/>
          <a:stretch>
            <a:fillRect t="-3000" b="-3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7E7DBC-E26F-00B7-D0ED-A972C011491B}"/>
              </a:ext>
            </a:extLst>
          </p:cNvPr>
          <p:cNvSpPr>
            <a:spLocks noGrp="1"/>
          </p:cNvSpPr>
          <p:nvPr>
            <p:ph type="sldNum" sz="quarter" idx="12"/>
          </p:nvPr>
        </p:nvSpPr>
        <p:spPr/>
        <p:txBody>
          <a:bodyPr/>
          <a:lstStyle/>
          <a:p>
            <a:fld id="{D79359E6-D05C-9546-AA79-5323DC3F04EC}" type="slidenum">
              <a:rPr lang="en-US" smtClean="0"/>
              <a:t>22</a:t>
            </a:fld>
            <a:endParaRPr lang="en-US"/>
          </a:p>
        </p:txBody>
      </p:sp>
      <p:sp>
        <p:nvSpPr>
          <p:cNvPr id="4" name="TextBox 3">
            <a:extLst>
              <a:ext uri="{FF2B5EF4-FFF2-40B4-BE49-F238E27FC236}">
                <a16:creationId xmlns:a16="http://schemas.microsoft.com/office/drawing/2014/main" id="{46557CD5-5E9C-8567-F2F5-2403D9D3FA64}"/>
              </a:ext>
            </a:extLst>
          </p:cNvPr>
          <p:cNvSpPr txBox="1"/>
          <p:nvPr/>
        </p:nvSpPr>
        <p:spPr>
          <a:xfrm>
            <a:off x="2407548" y="2321004"/>
            <a:ext cx="4047903" cy="1107996"/>
          </a:xfrm>
          <a:prstGeom prst="rect">
            <a:avLst/>
          </a:prstGeom>
          <a:noFill/>
          <a:effectLst>
            <a:outerShdw blurRad="736600" dir="12900000" sx="200000" sy="200000" rotWithShape="0">
              <a:prstClr val="black"/>
            </a:outerShdw>
          </a:effectLst>
        </p:spPr>
        <p:txBody>
          <a:bodyPr wrap="none" rtlCol="0">
            <a:spAutoFit/>
          </a:bodyPr>
          <a:lstStyle/>
          <a:p>
            <a:r>
              <a:rPr lang="en-US" sz="6600" dirty="0">
                <a:solidFill>
                  <a:schemeClr val="accent2">
                    <a:lumMod val="40000"/>
                    <a:lumOff val="60000"/>
                  </a:schemeClr>
                </a:solidFill>
                <a:effectLst>
                  <a:outerShdw blurRad="38100" dist="38100" dir="2700000" algn="tl">
                    <a:srgbClr val="000000">
                      <a:alpha val="43137"/>
                    </a:srgbClr>
                  </a:outerShdw>
                </a:effectLst>
                <a:latin typeface="Britannic Bold" panose="020B0903060703020204" pitchFamily="34" charset="0"/>
              </a:rPr>
              <a:t>Thank you</a:t>
            </a:r>
          </a:p>
        </p:txBody>
      </p:sp>
    </p:spTree>
    <p:extLst>
      <p:ext uri="{BB962C8B-B14F-4D97-AF65-F5344CB8AC3E}">
        <p14:creationId xmlns:p14="http://schemas.microsoft.com/office/powerpoint/2010/main" val="416363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11000"/>
          </a:schemeClr>
        </a:solidFill>
        <a:effectLst/>
      </p:bgPr>
    </p:bg>
    <p:spTree>
      <p:nvGrpSpPr>
        <p:cNvPr id="1" name="Shape 562"/>
        <p:cNvGrpSpPr/>
        <p:nvPr/>
      </p:nvGrpSpPr>
      <p:grpSpPr>
        <a:xfrm>
          <a:off x="0" y="0"/>
          <a:ext cx="0" cy="0"/>
          <a:chOff x="0" y="0"/>
          <a:chExt cx="0" cy="0"/>
        </a:xfrm>
      </p:grpSpPr>
      <p:grpSp>
        <p:nvGrpSpPr>
          <p:cNvPr id="2" name="Group 1">
            <a:extLst>
              <a:ext uri="{FF2B5EF4-FFF2-40B4-BE49-F238E27FC236}">
                <a16:creationId xmlns:a16="http://schemas.microsoft.com/office/drawing/2014/main" id="{BA5255BD-454D-EF30-A5C1-D0FE456A9DD1}"/>
              </a:ext>
            </a:extLst>
          </p:cNvPr>
          <p:cNvGrpSpPr/>
          <p:nvPr/>
        </p:nvGrpSpPr>
        <p:grpSpPr>
          <a:xfrm>
            <a:off x="2698000" y="882933"/>
            <a:ext cx="8884400" cy="5748833"/>
            <a:chOff x="2698000" y="1347500"/>
            <a:chExt cx="8884400" cy="4962000"/>
          </a:xfrm>
        </p:grpSpPr>
        <p:grpSp>
          <p:nvGrpSpPr>
            <p:cNvPr id="563" name="Google Shape;563;p27"/>
            <p:cNvGrpSpPr/>
            <p:nvPr/>
          </p:nvGrpSpPr>
          <p:grpSpPr>
            <a:xfrm>
              <a:off x="2698000" y="1347500"/>
              <a:ext cx="1496000" cy="4962000"/>
              <a:chOff x="2023500" y="1010625"/>
              <a:chExt cx="1122000" cy="3721500"/>
            </a:xfrm>
          </p:grpSpPr>
          <p:sp>
            <p:nvSpPr>
              <p:cNvPr id="564" name="Google Shape;564;p27"/>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121900" tIns="121900" rIns="121900" bIns="121900" anchor="ctr" anchorCtr="0">
                <a:noAutofit/>
              </a:bodyPr>
              <a:lstStyle/>
              <a:p>
                <a:pPr algn="ctr" defTabSz="1219170">
                  <a:buClr>
                    <a:srgbClr val="000000"/>
                  </a:buClr>
                </a:pPr>
                <a:endParaRPr sz="2133" kern="0">
                  <a:solidFill>
                    <a:srgbClr val="FFFFFF"/>
                  </a:solidFill>
                  <a:ea typeface="Fira Sans Extra Condensed Medium"/>
                  <a:cs typeface="Fira Sans Extra Condensed Medium"/>
                  <a:sym typeface="Fira Sans Extra Condensed Medium"/>
                </a:endParaRPr>
              </a:p>
            </p:txBody>
          </p:sp>
          <p:sp>
            <p:nvSpPr>
              <p:cNvPr id="565" name="Google Shape;565;p27"/>
              <p:cNvSpPr/>
              <p:nvPr/>
            </p:nvSpPr>
            <p:spPr>
              <a:xfrm>
                <a:off x="2023500" y="1010625"/>
                <a:ext cx="1122000" cy="3288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algn="ctr" defTabSz="1219170">
                  <a:buClr>
                    <a:srgbClr val="000000"/>
                  </a:buClr>
                </a:pPr>
                <a:r>
                  <a:rPr lang="en" sz="2133" kern="0" dirty="0">
                    <a:solidFill>
                      <a:srgbClr val="FFFFFF"/>
                    </a:solidFill>
                    <a:ea typeface="Fira Sans Extra Condensed Medium"/>
                    <a:cs typeface="Fira Sans Extra Condensed Medium"/>
                    <a:sym typeface="Fira Sans Extra Condensed Medium"/>
                  </a:rPr>
                  <a:t>Week 1</a:t>
                </a:r>
                <a:endParaRPr sz="2133" kern="0" dirty="0">
                  <a:solidFill>
                    <a:srgbClr val="FFFFFF"/>
                  </a:solidFill>
                  <a:ea typeface="Fira Sans Extra Condensed Medium"/>
                  <a:cs typeface="Fira Sans Extra Condensed Medium"/>
                  <a:sym typeface="Fira Sans Extra Condensed Medium"/>
                </a:endParaRPr>
              </a:p>
            </p:txBody>
          </p:sp>
        </p:grpSp>
        <p:grpSp>
          <p:nvGrpSpPr>
            <p:cNvPr id="566" name="Google Shape;566;p27"/>
            <p:cNvGrpSpPr/>
            <p:nvPr/>
          </p:nvGrpSpPr>
          <p:grpSpPr>
            <a:xfrm>
              <a:off x="4545100" y="1347500"/>
              <a:ext cx="1496000" cy="4962000"/>
              <a:chOff x="2023500" y="1010625"/>
              <a:chExt cx="1122000" cy="3721500"/>
            </a:xfrm>
          </p:grpSpPr>
          <p:sp>
            <p:nvSpPr>
              <p:cNvPr id="567" name="Google Shape;567;p27"/>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121900" tIns="121900" rIns="121900" bIns="121900" anchor="ctr" anchorCtr="0">
                <a:noAutofit/>
              </a:bodyPr>
              <a:lstStyle/>
              <a:p>
                <a:pPr algn="ctr" defTabSz="1219170">
                  <a:buClr>
                    <a:srgbClr val="000000"/>
                  </a:buClr>
                </a:pPr>
                <a:endParaRPr sz="2133" kern="0">
                  <a:solidFill>
                    <a:srgbClr val="FFFFFF"/>
                  </a:solidFill>
                  <a:ea typeface="Fira Sans Extra Condensed Medium"/>
                  <a:cs typeface="Fira Sans Extra Condensed Medium"/>
                  <a:sym typeface="Fira Sans Extra Condensed Medium"/>
                </a:endParaRPr>
              </a:p>
            </p:txBody>
          </p:sp>
          <p:sp>
            <p:nvSpPr>
              <p:cNvPr id="568" name="Google Shape;568;p27"/>
              <p:cNvSpPr/>
              <p:nvPr/>
            </p:nvSpPr>
            <p:spPr>
              <a:xfrm>
                <a:off x="2023500" y="1010625"/>
                <a:ext cx="1122000" cy="3288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algn="ctr" defTabSz="1219170">
                  <a:buClr>
                    <a:srgbClr val="000000"/>
                  </a:buClr>
                </a:pPr>
                <a:r>
                  <a:rPr lang="en" sz="2133" kern="0" dirty="0">
                    <a:solidFill>
                      <a:srgbClr val="FFFFFF"/>
                    </a:solidFill>
                    <a:ea typeface="Fira Sans Extra Condensed Medium"/>
                    <a:cs typeface="Fira Sans Extra Condensed Medium"/>
                    <a:sym typeface="Fira Sans Extra Condensed Medium"/>
                  </a:rPr>
                  <a:t>Week 2</a:t>
                </a:r>
                <a:endParaRPr sz="2133" kern="0" dirty="0">
                  <a:solidFill>
                    <a:srgbClr val="FFFFFF"/>
                  </a:solidFill>
                  <a:ea typeface="Fira Sans Extra Condensed Medium"/>
                  <a:cs typeface="Fira Sans Extra Condensed Medium"/>
                  <a:sym typeface="Fira Sans Extra Condensed Medium"/>
                </a:endParaRPr>
              </a:p>
            </p:txBody>
          </p:sp>
        </p:grpSp>
        <p:grpSp>
          <p:nvGrpSpPr>
            <p:cNvPr id="569" name="Google Shape;569;p27"/>
            <p:cNvGrpSpPr/>
            <p:nvPr/>
          </p:nvGrpSpPr>
          <p:grpSpPr>
            <a:xfrm>
              <a:off x="6392200" y="1347500"/>
              <a:ext cx="1496000" cy="4962000"/>
              <a:chOff x="2023500" y="1010625"/>
              <a:chExt cx="1122000" cy="3721500"/>
            </a:xfrm>
          </p:grpSpPr>
          <p:sp>
            <p:nvSpPr>
              <p:cNvPr id="570" name="Google Shape;570;p27"/>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121900" tIns="121900" rIns="121900" bIns="121900" anchor="ctr" anchorCtr="0">
                <a:noAutofit/>
              </a:bodyPr>
              <a:lstStyle/>
              <a:p>
                <a:pPr algn="ctr" defTabSz="1219170">
                  <a:buClr>
                    <a:srgbClr val="000000"/>
                  </a:buClr>
                </a:pPr>
                <a:endParaRPr sz="2133" kern="0">
                  <a:solidFill>
                    <a:srgbClr val="FFFFFF"/>
                  </a:solidFill>
                  <a:ea typeface="Fira Sans Extra Condensed Medium"/>
                  <a:cs typeface="Fira Sans Extra Condensed Medium"/>
                  <a:sym typeface="Fira Sans Extra Condensed Medium"/>
                </a:endParaRPr>
              </a:p>
            </p:txBody>
          </p:sp>
          <p:sp>
            <p:nvSpPr>
              <p:cNvPr id="571" name="Google Shape;571;p27"/>
              <p:cNvSpPr/>
              <p:nvPr/>
            </p:nvSpPr>
            <p:spPr>
              <a:xfrm>
                <a:off x="2023500" y="1010625"/>
                <a:ext cx="1122000" cy="3288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algn="ctr" defTabSz="1219170">
                  <a:buClr>
                    <a:srgbClr val="000000"/>
                  </a:buClr>
                </a:pPr>
                <a:r>
                  <a:rPr lang="en" sz="2133" kern="0">
                    <a:solidFill>
                      <a:srgbClr val="FFFFFF"/>
                    </a:solidFill>
                    <a:ea typeface="Fira Sans Extra Condensed Medium"/>
                    <a:cs typeface="Fira Sans Extra Condensed Medium"/>
                    <a:sym typeface="Fira Sans Extra Condensed Medium"/>
                  </a:rPr>
                  <a:t>Week 3</a:t>
                </a:r>
                <a:endParaRPr sz="2133" kern="0">
                  <a:solidFill>
                    <a:srgbClr val="FFFFFF"/>
                  </a:solidFill>
                  <a:ea typeface="Fira Sans Extra Condensed Medium"/>
                  <a:cs typeface="Fira Sans Extra Condensed Medium"/>
                  <a:sym typeface="Fira Sans Extra Condensed Medium"/>
                </a:endParaRPr>
              </a:p>
            </p:txBody>
          </p:sp>
        </p:grpSp>
        <p:grpSp>
          <p:nvGrpSpPr>
            <p:cNvPr id="572" name="Google Shape;572;p27"/>
            <p:cNvGrpSpPr/>
            <p:nvPr/>
          </p:nvGrpSpPr>
          <p:grpSpPr>
            <a:xfrm>
              <a:off x="8239300" y="1347500"/>
              <a:ext cx="1496000" cy="4962000"/>
              <a:chOff x="2023500" y="1010625"/>
              <a:chExt cx="1122000" cy="3721500"/>
            </a:xfrm>
          </p:grpSpPr>
          <p:sp>
            <p:nvSpPr>
              <p:cNvPr id="573" name="Google Shape;573;p27"/>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121900" tIns="121900" rIns="121900" bIns="121900" anchor="ctr" anchorCtr="0">
                <a:noAutofit/>
              </a:bodyPr>
              <a:lstStyle/>
              <a:p>
                <a:pPr algn="ctr" defTabSz="1219170">
                  <a:buClr>
                    <a:srgbClr val="000000"/>
                  </a:buClr>
                </a:pPr>
                <a:endParaRPr sz="2133" kern="0">
                  <a:solidFill>
                    <a:srgbClr val="FFFFFF"/>
                  </a:solidFill>
                  <a:ea typeface="Fira Sans Extra Condensed Medium"/>
                  <a:cs typeface="Fira Sans Extra Condensed Medium"/>
                  <a:sym typeface="Fira Sans Extra Condensed Medium"/>
                </a:endParaRPr>
              </a:p>
            </p:txBody>
          </p:sp>
          <p:sp>
            <p:nvSpPr>
              <p:cNvPr id="574" name="Google Shape;574;p27"/>
              <p:cNvSpPr/>
              <p:nvPr/>
            </p:nvSpPr>
            <p:spPr>
              <a:xfrm>
                <a:off x="2023500" y="1010625"/>
                <a:ext cx="1122000" cy="3288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algn="ctr" defTabSz="1219170">
                  <a:buClr>
                    <a:srgbClr val="000000"/>
                  </a:buClr>
                </a:pPr>
                <a:r>
                  <a:rPr lang="en" sz="2133" kern="0">
                    <a:solidFill>
                      <a:srgbClr val="FFFFFF"/>
                    </a:solidFill>
                    <a:ea typeface="Fira Sans Extra Condensed Medium"/>
                    <a:cs typeface="Fira Sans Extra Condensed Medium"/>
                    <a:sym typeface="Fira Sans Extra Condensed Medium"/>
                  </a:rPr>
                  <a:t>Week 4</a:t>
                </a:r>
                <a:endParaRPr sz="2133" kern="0">
                  <a:solidFill>
                    <a:srgbClr val="FFFFFF"/>
                  </a:solidFill>
                  <a:ea typeface="Fira Sans Extra Condensed Medium"/>
                  <a:cs typeface="Fira Sans Extra Condensed Medium"/>
                  <a:sym typeface="Fira Sans Extra Condensed Medium"/>
                </a:endParaRPr>
              </a:p>
            </p:txBody>
          </p:sp>
        </p:grpSp>
        <p:grpSp>
          <p:nvGrpSpPr>
            <p:cNvPr id="575" name="Google Shape;575;p27"/>
            <p:cNvGrpSpPr/>
            <p:nvPr/>
          </p:nvGrpSpPr>
          <p:grpSpPr>
            <a:xfrm>
              <a:off x="10086400" y="1347500"/>
              <a:ext cx="1496000" cy="4962000"/>
              <a:chOff x="2023500" y="1010625"/>
              <a:chExt cx="1122000" cy="3721500"/>
            </a:xfrm>
          </p:grpSpPr>
          <p:sp>
            <p:nvSpPr>
              <p:cNvPr id="576" name="Google Shape;576;p27"/>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121900" tIns="121900" rIns="121900" bIns="121900" anchor="ctr" anchorCtr="0">
                <a:noAutofit/>
              </a:bodyPr>
              <a:lstStyle/>
              <a:p>
                <a:pPr algn="ctr" defTabSz="1219170">
                  <a:buClr>
                    <a:srgbClr val="000000"/>
                  </a:buClr>
                </a:pPr>
                <a:endParaRPr sz="2133" kern="0">
                  <a:solidFill>
                    <a:srgbClr val="FFFFFF"/>
                  </a:solidFill>
                  <a:ea typeface="Fira Sans Extra Condensed Medium"/>
                  <a:cs typeface="Fira Sans Extra Condensed Medium"/>
                  <a:sym typeface="Fira Sans Extra Condensed Medium"/>
                </a:endParaRPr>
              </a:p>
            </p:txBody>
          </p:sp>
          <p:sp>
            <p:nvSpPr>
              <p:cNvPr id="577" name="Google Shape;577;p27"/>
              <p:cNvSpPr/>
              <p:nvPr/>
            </p:nvSpPr>
            <p:spPr>
              <a:xfrm>
                <a:off x="2023500" y="1010625"/>
                <a:ext cx="1122000" cy="3288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algn="ctr" defTabSz="1219170">
                  <a:buClr>
                    <a:srgbClr val="000000"/>
                  </a:buClr>
                </a:pPr>
                <a:r>
                  <a:rPr lang="en" sz="2133" kern="0">
                    <a:solidFill>
                      <a:srgbClr val="FFFFFF"/>
                    </a:solidFill>
                    <a:ea typeface="Fira Sans Extra Condensed Medium"/>
                    <a:cs typeface="Fira Sans Extra Condensed Medium"/>
                    <a:sym typeface="Fira Sans Extra Condensed Medium"/>
                  </a:rPr>
                  <a:t>Week 5</a:t>
                </a:r>
                <a:endParaRPr sz="2133" kern="0">
                  <a:solidFill>
                    <a:srgbClr val="FFFFFF"/>
                  </a:solidFill>
                  <a:ea typeface="Fira Sans Extra Condensed Medium"/>
                  <a:cs typeface="Fira Sans Extra Condensed Medium"/>
                  <a:sym typeface="Fira Sans Extra Condensed Medium"/>
                </a:endParaRPr>
              </a:p>
            </p:txBody>
          </p:sp>
        </p:grpSp>
      </p:grpSp>
      <p:sp>
        <p:nvSpPr>
          <p:cNvPr id="578" name="Google Shape;578;p27"/>
          <p:cNvSpPr txBox="1">
            <a:spLocks noGrp="1"/>
          </p:cNvSpPr>
          <p:nvPr>
            <p:ph type="title"/>
          </p:nvPr>
        </p:nvSpPr>
        <p:spPr>
          <a:xfrm>
            <a:off x="554700" y="223434"/>
            <a:ext cx="10972800" cy="495200"/>
          </a:xfrm>
          <a:prstGeom prst="rect">
            <a:avLst/>
          </a:prstGeom>
        </p:spPr>
        <p:txBody>
          <a:bodyPr spcFirstLastPara="1" wrap="square" lIns="121900" tIns="121900" rIns="121900" bIns="121900" anchor="ctr" anchorCtr="0">
            <a:noAutofit/>
          </a:bodyPr>
          <a:lstStyle/>
          <a:p>
            <a:r>
              <a:rPr lang="en" sz="2400" dirty="0"/>
              <a:t>Project Timeline Infographics Gantt Chart</a:t>
            </a:r>
            <a:endParaRPr sz="2400" dirty="0"/>
          </a:p>
        </p:txBody>
      </p:sp>
      <p:grpSp>
        <p:nvGrpSpPr>
          <p:cNvPr id="3" name="Group 2">
            <a:extLst>
              <a:ext uri="{FF2B5EF4-FFF2-40B4-BE49-F238E27FC236}">
                <a16:creationId xmlns:a16="http://schemas.microsoft.com/office/drawing/2014/main" id="{4B389864-D4CB-1E1A-53D0-B41CEBE7377F}"/>
              </a:ext>
            </a:extLst>
          </p:cNvPr>
          <p:cNvGrpSpPr/>
          <p:nvPr/>
        </p:nvGrpSpPr>
        <p:grpSpPr>
          <a:xfrm>
            <a:off x="607252" y="1555150"/>
            <a:ext cx="10983144" cy="4904515"/>
            <a:chOff x="607252" y="2145333"/>
            <a:chExt cx="10983144" cy="4904515"/>
          </a:xfrm>
        </p:grpSpPr>
        <p:sp>
          <p:nvSpPr>
            <p:cNvPr id="579" name="Google Shape;579;p27"/>
            <p:cNvSpPr/>
            <p:nvPr/>
          </p:nvSpPr>
          <p:spPr>
            <a:xfrm>
              <a:off x="4038827" y="3047267"/>
              <a:ext cx="3849374" cy="4384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pPr algn="ctr" defTabSz="1219170">
                <a:buClr>
                  <a:srgbClr val="000000"/>
                </a:buClr>
                <a:buSzPts val="1100"/>
              </a:pPr>
              <a:r>
                <a:rPr lang="en" sz="1600" kern="0" dirty="0">
                  <a:solidFill>
                    <a:srgbClr val="FFFFFF"/>
                  </a:solidFill>
                  <a:ea typeface="Roboto"/>
                  <a:cs typeface="Roboto"/>
                  <a:sym typeface="Roboto"/>
                </a:rPr>
                <a:t>Data Understanding</a:t>
              </a:r>
              <a:endParaRPr sz="1600" kern="0" dirty="0">
                <a:solidFill>
                  <a:srgbClr val="000000"/>
                </a:solidFill>
                <a:ea typeface="Roboto"/>
                <a:cs typeface="Roboto"/>
                <a:sym typeface="Roboto"/>
              </a:endParaRPr>
            </a:p>
          </p:txBody>
        </p:sp>
        <p:sp>
          <p:nvSpPr>
            <p:cNvPr id="580" name="Google Shape;580;p27"/>
            <p:cNvSpPr/>
            <p:nvPr/>
          </p:nvSpPr>
          <p:spPr>
            <a:xfrm>
              <a:off x="5140399" y="3949133"/>
              <a:ext cx="3647139" cy="438400"/>
            </a:xfrm>
            <a:prstGeom prst="roundRect">
              <a:avLst>
                <a:gd name="adj" fmla="val 50000"/>
              </a:avLst>
            </a:prstGeom>
            <a:solidFill>
              <a:schemeClr val="accent6"/>
            </a:solidFill>
            <a:ln>
              <a:noFill/>
            </a:ln>
          </p:spPr>
          <p:txBody>
            <a:bodyPr spcFirstLastPara="1" wrap="square" lIns="121900" tIns="121900" rIns="121900" bIns="121900" anchor="ctr" anchorCtr="0">
              <a:noAutofit/>
            </a:bodyPr>
            <a:lstStyle/>
            <a:p>
              <a:pPr algn="ctr" defTabSz="1219170">
                <a:buClr>
                  <a:srgbClr val="000000"/>
                </a:buClr>
              </a:pPr>
              <a:r>
                <a:rPr lang="en" sz="1600" kern="0" dirty="0">
                  <a:solidFill>
                    <a:srgbClr val="FFFFFF"/>
                  </a:solidFill>
                  <a:ea typeface="Roboto"/>
                  <a:cs typeface="Roboto"/>
                  <a:sym typeface="Roboto"/>
                </a:rPr>
                <a:t>Data Preparation</a:t>
              </a:r>
              <a:endParaRPr sz="1600" kern="0" dirty="0">
                <a:solidFill>
                  <a:srgbClr val="000000"/>
                </a:solidFill>
                <a:ea typeface="Roboto"/>
                <a:cs typeface="Roboto"/>
                <a:sym typeface="Roboto"/>
              </a:endParaRPr>
            </a:p>
          </p:txBody>
        </p:sp>
        <p:sp>
          <p:nvSpPr>
            <p:cNvPr id="581" name="Google Shape;581;p27"/>
            <p:cNvSpPr/>
            <p:nvPr/>
          </p:nvSpPr>
          <p:spPr>
            <a:xfrm>
              <a:off x="2698000" y="2145333"/>
              <a:ext cx="2442400" cy="4384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buSzPts val="1100"/>
              </a:pPr>
              <a:r>
                <a:rPr lang="en" sz="1600" kern="0" dirty="0">
                  <a:solidFill>
                    <a:srgbClr val="FFFFFF"/>
                  </a:solidFill>
                  <a:ea typeface="Roboto"/>
                  <a:cs typeface="Roboto"/>
                  <a:sym typeface="Roboto"/>
                </a:rPr>
                <a:t>Understanding Project </a:t>
              </a:r>
              <a:endParaRPr sz="1600" kern="0" dirty="0">
                <a:solidFill>
                  <a:srgbClr val="FFFFFF"/>
                </a:solidFill>
                <a:ea typeface="Roboto"/>
                <a:cs typeface="Roboto"/>
                <a:sym typeface="Roboto"/>
              </a:endParaRPr>
            </a:p>
          </p:txBody>
        </p:sp>
        <p:sp>
          <p:nvSpPr>
            <p:cNvPr id="582" name="Google Shape;582;p27"/>
            <p:cNvSpPr/>
            <p:nvPr/>
          </p:nvSpPr>
          <p:spPr>
            <a:xfrm>
              <a:off x="6996818" y="4840618"/>
              <a:ext cx="3849374" cy="438400"/>
            </a:xfrm>
            <a:prstGeom prst="roundRect">
              <a:avLst>
                <a:gd name="adj" fmla="val 50000"/>
              </a:avLst>
            </a:prstGeom>
            <a:solidFill>
              <a:srgbClr val="FF7C80"/>
            </a:solidFill>
            <a:ln>
              <a:noFill/>
            </a:ln>
          </p:spPr>
          <p:txBody>
            <a:bodyPr spcFirstLastPara="1" wrap="square" lIns="121900" tIns="121900" rIns="121900" bIns="121900" anchor="ctr" anchorCtr="0">
              <a:noAutofit/>
            </a:bodyPr>
            <a:lstStyle/>
            <a:p>
              <a:pPr algn="ctr" defTabSz="1219170">
                <a:buClr>
                  <a:srgbClr val="000000"/>
                </a:buClr>
              </a:pPr>
              <a:r>
                <a:rPr lang="en" sz="1600" kern="0" dirty="0">
                  <a:solidFill>
                    <a:srgbClr val="FFFFFF"/>
                  </a:solidFill>
                  <a:ea typeface="Roboto"/>
                  <a:cs typeface="Roboto"/>
                  <a:sym typeface="Roboto"/>
                </a:rPr>
                <a:t>Modelling</a:t>
              </a:r>
              <a:endParaRPr sz="1600" kern="0" dirty="0">
                <a:solidFill>
                  <a:srgbClr val="000000"/>
                </a:solidFill>
                <a:ea typeface="Roboto"/>
                <a:cs typeface="Roboto"/>
                <a:sym typeface="Roboto"/>
              </a:endParaRPr>
            </a:p>
          </p:txBody>
        </p:sp>
        <p:sp>
          <p:nvSpPr>
            <p:cNvPr id="583" name="Google Shape;583;p27"/>
            <p:cNvSpPr/>
            <p:nvPr/>
          </p:nvSpPr>
          <p:spPr>
            <a:xfrm>
              <a:off x="6996818" y="5755667"/>
              <a:ext cx="3849374" cy="438400"/>
            </a:xfrm>
            <a:prstGeom prst="roundRect">
              <a:avLst>
                <a:gd name="adj" fmla="val 50000"/>
              </a:avLst>
            </a:prstGeom>
            <a:solidFill>
              <a:schemeClr val="accent5"/>
            </a:solidFill>
            <a:ln>
              <a:noFill/>
            </a:ln>
          </p:spPr>
          <p:txBody>
            <a:bodyPr spcFirstLastPara="1" wrap="square" lIns="121900" tIns="121900" rIns="121900" bIns="121900" anchor="ctr" anchorCtr="0">
              <a:noAutofit/>
            </a:bodyPr>
            <a:lstStyle/>
            <a:p>
              <a:pPr algn="ctr" defTabSz="1219170">
                <a:buClr>
                  <a:srgbClr val="000000"/>
                </a:buClr>
              </a:pPr>
              <a:r>
                <a:rPr lang="en" sz="1600" kern="0" dirty="0">
                  <a:solidFill>
                    <a:srgbClr val="FFFFFF"/>
                  </a:solidFill>
                  <a:ea typeface="Roboto"/>
                  <a:cs typeface="Roboto"/>
                  <a:sym typeface="Roboto"/>
                </a:rPr>
                <a:t>Evaluation</a:t>
              </a:r>
              <a:endParaRPr sz="1600" kern="0" dirty="0">
                <a:solidFill>
                  <a:srgbClr val="000000"/>
                </a:solidFill>
                <a:ea typeface="Roboto"/>
                <a:cs typeface="Roboto"/>
                <a:sym typeface="Roboto"/>
              </a:endParaRPr>
            </a:p>
          </p:txBody>
        </p:sp>
        <p:sp>
          <p:nvSpPr>
            <p:cNvPr id="584" name="Google Shape;584;p27"/>
            <p:cNvSpPr/>
            <p:nvPr/>
          </p:nvSpPr>
          <p:spPr>
            <a:xfrm>
              <a:off x="609600" y="2145333"/>
              <a:ext cx="1832000" cy="4384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pPr>
              <a:r>
                <a:rPr lang="en" sz="2133" kern="0" dirty="0">
                  <a:solidFill>
                    <a:srgbClr val="FFFFFF"/>
                  </a:solidFill>
                  <a:ea typeface="Fira Sans Extra Condensed Medium"/>
                  <a:cs typeface="Fira Sans Extra Condensed Medium"/>
                  <a:sym typeface="Fira Sans Extra Condensed Medium"/>
                </a:rPr>
                <a:t>Stage 1</a:t>
              </a:r>
              <a:endParaRPr sz="2133" kern="0" dirty="0">
                <a:solidFill>
                  <a:srgbClr val="FFFFFF"/>
                </a:solidFill>
                <a:ea typeface="Fira Sans Extra Condensed Medium"/>
                <a:cs typeface="Fira Sans Extra Condensed Medium"/>
                <a:sym typeface="Fira Sans Extra Condensed Medium"/>
              </a:endParaRPr>
            </a:p>
          </p:txBody>
        </p:sp>
        <p:sp>
          <p:nvSpPr>
            <p:cNvPr id="585" name="Google Shape;585;p27"/>
            <p:cNvSpPr/>
            <p:nvPr/>
          </p:nvSpPr>
          <p:spPr>
            <a:xfrm>
              <a:off x="609600" y="3047267"/>
              <a:ext cx="1832000" cy="438400"/>
            </a:xfrm>
            <a:prstGeom prst="roundRect">
              <a:avLst>
                <a:gd name="adj" fmla="val 50000"/>
              </a:avLst>
            </a:prstGeom>
            <a:solidFill>
              <a:srgbClr val="E97132"/>
            </a:solidFill>
            <a:ln>
              <a:noFill/>
            </a:ln>
          </p:spPr>
          <p:txBody>
            <a:bodyPr spcFirstLastPara="1" wrap="square" lIns="121900" tIns="121900" rIns="121900" bIns="121900" anchor="ctr" anchorCtr="0">
              <a:noAutofit/>
            </a:bodyPr>
            <a:lstStyle/>
            <a:p>
              <a:pPr algn="ctr" defTabSz="1219170">
                <a:buClr>
                  <a:srgbClr val="000000"/>
                </a:buClr>
              </a:pPr>
              <a:r>
                <a:rPr lang="en" sz="2133" kern="0" dirty="0">
                  <a:solidFill>
                    <a:srgbClr val="FFFFFF"/>
                  </a:solidFill>
                  <a:ea typeface="Fira Sans Extra Condensed Medium"/>
                  <a:cs typeface="Fira Sans Extra Condensed Medium"/>
                  <a:sym typeface="Fira Sans Extra Condensed Medium"/>
                </a:rPr>
                <a:t>Stage 2</a:t>
              </a:r>
              <a:endParaRPr sz="2133" kern="0" dirty="0">
                <a:solidFill>
                  <a:srgbClr val="FFFFFF"/>
                </a:solidFill>
                <a:ea typeface="Fira Sans Extra Condensed Medium"/>
                <a:cs typeface="Fira Sans Extra Condensed Medium"/>
                <a:sym typeface="Fira Sans Extra Condensed Medium"/>
              </a:endParaRPr>
            </a:p>
          </p:txBody>
        </p:sp>
        <p:sp>
          <p:nvSpPr>
            <p:cNvPr id="586" name="Google Shape;586;p27"/>
            <p:cNvSpPr/>
            <p:nvPr/>
          </p:nvSpPr>
          <p:spPr>
            <a:xfrm>
              <a:off x="609600" y="3949200"/>
              <a:ext cx="1832000" cy="438400"/>
            </a:xfrm>
            <a:prstGeom prst="roundRect">
              <a:avLst>
                <a:gd name="adj" fmla="val 50000"/>
              </a:avLst>
            </a:prstGeom>
            <a:solidFill>
              <a:srgbClr val="4EA72E"/>
            </a:solidFill>
            <a:ln>
              <a:noFill/>
            </a:ln>
          </p:spPr>
          <p:txBody>
            <a:bodyPr spcFirstLastPara="1" wrap="square" lIns="121900" tIns="121900" rIns="121900" bIns="121900" anchor="ctr" anchorCtr="0">
              <a:noAutofit/>
            </a:bodyPr>
            <a:lstStyle/>
            <a:p>
              <a:pPr algn="ctr" defTabSz="1219170">
                <a:buClr>
                  <a:srgbClr val="000000"/>
                </a:buClr>
              </a:pPr>
              <a:r>
                <a:rPr lang="en" sz="2133" kern="0" dirty="0">
                  <a:solidFill>
                    <a:srgbClr val="FFFFFF"/>
                  </a:solidFill>
                  <a:ea typeface="Fira Sans Extra Condensed Medium"/>
                  <a:cs typeface="Fira Sans Extra Condensed Medium"/>
                  <a:sym typeface="Fira Sans Extra Condensed Medium"/>
                </a:rPr>
                <a:t>Stage 3</a:t>
              </a:r>
              <a:endParaRPr sz="2133" kern="0" dirty="0">
                <a:solidFill>
                  <a:srgbClr val="FFFFFF"/>
                </a:solidFill>
                <a:ea typeface="Fira Sans Extra Condensed Medium"/>
                <a:cs typeface="Fira Sans Extra Condensed Medium"/>
                <a:sym typeface="Fira Sans Extra Condensed Medium"/>
              </a:endParaRPr>
            </a:p>
          </p:txBody>
        </p:sp>
        <p:sp>
          <p:nvSpPr>
            <p:cNvPr id="587" name="Google Shape;587;p27"/>
            <p:cNvSpPr/>
            <p:nvPr/>
          </p:nvSpPr>
          <p:spPr>
            <a:xfrm>
              <a:off x="609600" y="4851133"/>
              <a:ext cx="1832000" cy="438400"/>
            </a:xfrm>
            <a:prstGeom prst="roundRect">
              <a:avLst>
                <a:gd name="adj" fmla="val 50000"/>
              </a:avLst>
            </a:prstGeom>
            <a:solidFill>
              <a:srgbClr val="FF7C80"/>
            </a:solidFill>
            <a:ln>
              <a:noFill/>
            </a:ln>
          </p:spPr>
          <p:txBody>
            <a:bodyPr spcFirstLastPara="1" wrap="square" lIns="121900" tIns="121900" rIns="121900" bIns="121900" anchor="ctr" anchorCtr="0">
              <a:noAutofit/>
            </a:bodyPr>
            <a:lstStyle/>
            <a:p>
              <a:pPr algn="ctr" defTabSz="1219170">
                <a:buClr>
                  <a:srgbClr val="000000"/>
                </a:buClr>
              </a:pPr>
              <a:r>
                <a:rPr lang="en" sz="2133" kern="0" dirty="0">
                  <a:solidFill>
                    <a:srgbClr val="FFFFFF"/>
                  </a:solidFill>
                  <a:ea typeface="Fira Sans Extra Condensed Medium"/>
                  <a:cs typeface="Fira Sans Extra Condensed Medium"/>
                  <a:sym typeface="Fira Sans Extra Condensed Medium"/>
                </a:rPr>
                <a:t>Stage 4</a:t>
              </a:r>
              <a:endParaRPr sz="2133" kern="0" dirty="0">
                <a:solidFill>
                  <a:srgbClr val="FFFFFF"/>
                </a:solidFill>
                <a:ea typeface="Fira Sans Extra Condensed Medium"/>
                <a:cs typeface="Fira Sans Extra Condensed Medium"/>
                <a:sym typeface="Fira Sans Extra Condensed Medium"/>
              </a:endParaRPr>
            </a:p>
          </p:txBody>
        </p:sp>
        <p:sp>
          <p:nvSpPr>
            <p:cNvPr id="588" name="Google Shape;588;p27"/>
            <p:cNvSpPr/>
            <p:nvPr/>
          </p:nvSpPr>
          <p:spPr>
            <a:xfrm>
              <a:off x="609600" y="5753067"/>
              <a:ext cx="1832000" cy="438400"/>
            </a:xfrm>
            <a:prstGeom prst="roundRect">
              <a:avLst>
                <a:gd name="adj" fmla="val 50000"/>
              </a:avLst>
            </a:prstGeom>
            <a:solidFill>
              <a:srgbClr val="A02B93"/>
            </a:solidFill>
            <a:ln>
              <a:noFill/>
            </a:ln>
          </p:spPr>
          <p:txBody>
            <a:bodyPr spcFirstLastPara="1" wrap="square" lIns="121900" tIns="121900" rIns="121900" bIns="121900" anchor="ctr" anchorCtr="0">
              <a:noAutofit/>
            </a:bodyPr>
            <a:lstStyle/>
            <a:p>
              <a:pPr algn="ctr" defTabSz="1219170">
                <a:buClr>
                  <a:srgbClr val="000000"/>
                </a:buClr>
              </a:pPr>
              <a:r>
                <a:rPr lang="en" sz="2133" kern="0" dirty="0">
                  <a:solidFill>
                    <a:srgbClr val="FFFFFF"/>
                  </a:solidFill>
                  <a:ea typeface="Fira Sans Extra Condensed Medium"/>
                  <a:cs typeface="Fira Sans Extra Condensed Medium"/>
                  <a:sym typeface="Fira Sans Extra Condensed Medium"/>
                </a:rPr>
                <a:t>Stage 5</a:t>
              </a:r>
              <a:endParaRPr sz="2133" kern="0" dirty="0">
                <a:solidFill>
                  <a:srgbClr val="FFFFFF"/>
                </a:solidFill>
                <a:ea typeface="Fira Sans Extra Condensed Medium"/>
                <a:cs typeface="Fira Sans Extra Condensed Medium"/>
                <a:sym typeface="Fira Sans Extra Condensed Medium"/>
              </a:endParaRPr>
            </a:p>
          </p:txBody>
        </p:sp>
        <p:cxnSp>
          <p:nvCxnSpPr>
            <p:cNvPr id="589" name="Google Shape;589;p27"/>
            <p:cNvCxnSpPr>
              <a:cxnSpLocks/>
              <a:stCxn id="585" idx="3"/>
              <a:endCxn id="579" idx="1"/>
            </p:cNvCxnSpPr>
            <p:nvPr/>
          </p:nvCxnSpPr>
          <p:spPr>
            <a:xfrm>
              <a:off x="2441600" y="3266467"/>
              <a:ext cx="1597227" cy="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27"/>
            <p:cNvCxnSpPr>
              <a:cxnSpLocks/>
              <a:stCxn id="584" idx="3"/>
              <a:endCxn id="581" idx="1"/>
            </p:cNvCxnSpPr>
            <p:nvPr/>
          </p:nvCxnSpPr>
          <p:spPr>
            <a:xfrm>
              <a:off x="2441600" y="2364533"/>
              <a:ext cx="256400" cy="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27"/>
            <p:cNvCxnSpPr>
              <a:cxnSpLocks/>
              <a:stCxn id="586" idx="3"/>
              <a:endCxn id="580" idx="1"/>
            </p:cNvCxnSpPr>
            <p:nvPr/>
          </p:nvCxnSpPr>
          <p:spPr>
            <a:xfrm flipV="1">
              <a:off x="2441600" y="4168333"/>
              <a:ext cx="2698799" cy="67"/>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27"/>
            <p:cNvCxnSpPr>
              <a:cxnSpLocks/>
              <a:stCxn id="587" idx="3"/>
              <a:endCxn id="582" idx="1"/>
            </p:cNvCxnSpPr>
            <p:nvPr/>
          </p:nvCxnSpPr>
          <p:spPr>
            <a:xfrm flipV="1">
              <a:off x="2441600" y="5059818"/>
              <a:ext cx="4555218" cy="10515"/>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27"/>
            <p:cNvCxnSpPr>
              <a:cxnSpLocks/>
              <a:stCxn id="588" idx="3"/>
              <a:endCxn id="583" idx="1"/>
            </p:cNvCxnSpPr>
            <p:nvPr/>
          </p:nvCxnSpPr>
          <p:spPr>
            <a:xfrm>
              <a:off x="2441600" y="5972267"/>
              <a:ext cx="4555218" cy="2600"/>
            </a:xfrm>
            <a:prstGeom prst="straightConnector1">
              <a:avLst/>
            </a:prstGeom>
            <a:noFill/>
            <a:ln w="9525" cap="flat" cmpd="sng">
              <a:solidFill>
                <a:schemeClr val="dk2"/>
              </a:solidFill>
              <a:prstDash val="solid"/>
              <a:round/>
              <a:headEnd type="none" w="med" len="med"/>
              <a:tailEnd type="none" w="med" len="med"/>
            </a:ln>
          </p:spPr>
        </p:cxnSp>
        <p:sp>
          <p:nvSpPr>
            <p:cNvPr id="4" name="Google Shape;583;p27">
              <a:extLst>
                <a:ext uri="{FF2B5EF4-FFF2-40B4-BE49-F238E27FC236}">
                  <a16:creationId xmlns:a16="http://schemas.microsoft.com/office/drawing/2014/main" id="{C23CD866-91E0-00B9-682C-EE1CB0AFE464}"/>
                </a:ext>
              </a:extLst>
            </p:cNvPr>
            <p:cNvSpPr/>
            <p:nvPr/>
          </p:nvSpPr>
          <p:spPr>
            <a:xfrm>
              <a:off x="9158514" y="6611448"/>
              <a:ext cx="2431882" cy="438400"/>
            </a:xfrm>
            <a:prstGeom prst="roundRect">
              <a:avLst>
                <a:gd name="adj" fmla="val 50000"/>
              </a:avLst>
            </a:prstGeom>
            <a:solidFill>
              <a:schemeClr val="accent1">
                <a:lumMod val="60000"/>
                <a:lumOff val="40000"/>
              </a:schemeClr>
            </a:solidFill>
            <a:ln>
              <a:noFill/>
            </a:ln>
          </p:spPr>
          <p:txBody>
            <a:bodyPr spcFirstLastPara="1" wrap="square" lIns="121900" tIns="121900" rIns="121900" bIns="121900" anchor="ctr" anchorCtr="0">
              <a:noAutofit/>
            </a:bodyPr>
            <a:lstStyle/>
            <a:p>
              <a:pPr algn="ctr" defTabSz="1219170">
                <a:buClr>
                  <a:srgbClr val="000000"/>
                </a:buClr>
              </a:pPr>
              <a:r>
                <a:rPr lang="en" sz="1600" kern="0" dirty="0">
                  <a:solidFill>
                    <a:srgbClr val="FFFFFF"/>
                  </a:solidFill>
                  <a:ea typeface="Roboto"/>
                  <a:cs typeface="Roboto"/>
                  <a:sym typeface="Roboto"/>
                </a:rPr>
                <a:t>Deployment</a:t>
              </a:r>
              <a:endParaRPr sz="1600" kern="0" dirty="0">
                <a:solidFill>
                  <a:srgbClr val="000000"/>
                </a:solidFill>
                <a:ea typeface="Roboto"/>
                <a:cs typeface="Roboto"/>
                <a:sym typeface="Roboto"/>
              </a:endParaRPr>
            </a:p>
          </p:txBody>
        </p:sp>
        <p:sp>
          <p:nvSpPr>
            <p:cNvPr id="5" name="Google Shape;588;p27">
              <a:extLst>
                <a:ext uri="{FF2B5EF4-FFF2-40B4-BE49-F238E27FC236}">
                  <a16:creationId xmlns:a16="http://schemas.microsoft.com/office/drawing/2014/main" id="{DC9D9526-C9B2-AA8B-A3BD-6AB3AEE5F30D}"/>
                </a:ext>
              </a:extLst>
            </p:cNvPr>
            <p:cNvSpPr/>
            <p:nvPr/>
          </p:nvSpPr>
          <p:spPr>
            <a:xfrm>
              <a:off x="607252" y="6608848"/>
              <a:ext cx="1832000" cy="438400"/>
            </a:xfrm>
            <a:prstGeom prst="roundRect">
              <a:avLst>
                <a:gd name="adj" fmla="val 50000"/>
              </a:avLst>
            </a:prstGeom>
            <a:solidFill>
              <a:srgbClr val="46B1E1"/>
            </a:solidFill>
            <a:ln>
              <a:noFill/>
            </a:ln>
          </p:spPr>
          <p:txBody>
            <a:bodyPr spcFirstLastPara="1" wrap="square" lIns="121900" tIns="121900" rIns="121900" bIns="121900" anchor="ctr" anchorCtr="0">
              <a:noAutofit/>
            </a:bodyPr>
            <a:lstStyle/>
            <a:p>
              <a:pPr algn="ctr" defTabSz="1219170">
                <a:buClr>
                  <a:srgbClr val="000000"/>
                </a:buClr>
              </a:pPr>
              <a:r>
                <a:rPr lang="en" sz="2133" kern="0" dirty="0">
                  <a:solidFill>
                    <a:srgbClr val="FFFFFF"/>
                  </a:solidFill>
                  <a:ea typeface="Fira Sans Extra Condensed Medium"/>
                  <a:cs typeface="Fira Sans Extra Condensed Medium"/>
                  <a:sym typeface="Fira Sans Extra Condensed Medium"/>
                </a:rPr>
                <a:t>Stage 6</a:t>
              </a:r>
              <a:endParaRPr sz="2133" kern="0" dirty="0">
                <a:solidFill>
                  <a:srgbClr val="FFFFFF"/>
                </a:solidFill>
                <a:ea typeface="Fira Sans Extra Condensed Medium"/>
                <a:cs typeface="Fira Sans Extra Condensed Medium"/>
                <a:sym typeface="Fira Sans Extra Condensed Medium"/>
              </a:endParaRPr>
            </a:p>
          </p:txBody>
        </p:sp>
        <p:cxnSp>
          <p:nvCxnSpPr>
            <p:cNvPr id="6" name="Google Shape;593;p27">
              <a:extLst>
                <a:ext uri="{FF2B5EF4-FFF2-40B4-BE49-F238E27FC236}">
                  <a16:creationId xmlns:a16="http://schemas.microsoft.com/office/drawing/2014/main" id="{F005AE76-30C8-EF32-F0D9-F892DC79918F}"/>
                </a:ext>
              </a:extLst>
            </p:cNvPr>
            <p:cNvCxnSpPr>
              <a:cxnSpLocks/>
              <a:stCxn id="5" idx="3"/>
              <a:endCxn id="4" idx="1"/>
            </p:cNvCxnSpPr>
            <p:nvPr/>
          </p:nvCxnSpPr>
          <p:spPr>
            <a:xfrm>
              <a:off x="2439252" y="6828048"/>
              <a:ext cx="6719262" cy="26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000" b="-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D1E64-48A9-2801-B1C7-D3530CFAAB41}"/>
              </a:ext>
            </a:extLst>
          </p:cNvPr>
          <p:cNvSpPr>
            <a:spLocks noGrp="1"/>
          </p:cNvSpPr>
          <p:nvPr>
            <p:ph type="sldNum" sz="quarter" idx="12"/>
          </p:nvPr>
        </p:nvSpPr>
        <p:spPr/>
        <p:txBody>
          <a:bodyPr vert="horz" lIns="91440" tIns="45720" rIns="91440" bIns="45720" rtlCol="0" anchor="ctr">
            <a:normAutofit/>
          </a:bodyPr>
          <a:lstStyle/>
          <a:p>
            <a:pPr>
              <a:spcAft>
                <a:spcPts val="600"/>
              </a:spcAft>
            </a:pPr>
            <a:fld id="{D79359E6-D05C-9546-AA79-5323DC3F04EC}"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sp>
        <p:nvSpPr>
          <p:cNvPr id="3" name="Title 2">
            <a:extLst>
              <a:ext uri="{FF2B5EF4-FFF2-40B4-BE49-F238E27FC236}">
                <a16:creationId xmlns:a16="http://schemas.microsoft.com/office/drawing/2014/main" id="{66C670BF-ABA5-7446-DED2-EE5A97AF824B}"/>
              </a:ext>
            </a:extLst>
          </p:cNvPr>
          <p:cNvSpPr>
            <a:spLocks noGrp="1"/>
          </p:cNvSpPr>
          <p:nvPr>
            <p:ph type="title"/>
          </p:nvPr>
        </p:nvSpPr>
        <p:spPr/>
        <p:txBody>
          <a:bodyPr/>
          <a:lstStyle/>
          <a:p>
            <a:r>
              <a:rPr lang="en-US" b="1" dirty="0"/>
              <a:t>Stage 1:</a:t>
            </a:r>
            <a:br>
              <a:rPr lang="en-US" b="1" dirty="0"/>
            </a:br>
            <a:r>
              <a:rPr lang="en-US" b="1" dirty="0"/>
              <a:t>Project Understanding</a:t>
            </a:r>
          </a:p>
        </p:txBody>
      </p:sp>
      <p:sp>
        <p:nvSpPr>
          <p:cNvPr id="8" name="Text Placeholder 7">
            <a:extLst>
              <a:ext uri="{FF2B5EF4-FFF2-40B4-BE49-F238E27FC236}">
                <a16:creationId xmlns:a16="http://schemas.microsoft.com/office/drawing/2014/main" id="{8505C8E5-3F8C-A98F-C2DB-0F9E2E1CAEA4}"/>
              </a:ext>
            </a:extLst>
          </p:cNvPr>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1332639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2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00023-601D-8713-F3B8-BEB1FF950682}"/>
              </a:ext>
            </a:extLst>
          </p:cNvPr>
          <p:cNvSpPr>
            <a:spLocks noGrp="1"/>
          </p:cNvSpPr>
          <p:nvPr>
            <p:ph type="title"/>
          </p:nvPr>
        </p:nvSpPr>
        <p:spPr>
          <a:xfrm>
            <a:off x="838200" y="365125"/>
            <a:ext cx="10515600" cy="686435"/>
          </a:xfrm>
        </p:spPr>
        <p:txBody>
          <a:bodyPr>
            <a:normAutofit/>
          </a:bodyPr>
          <a:lstStyle/>
          <a:p>
            <a:r>
              <a:rPr lang="en-MY" sz="2400" b="1" dirty="0"/>
              <a:t>Problem statement </a:t>
            </a:r>
            <a:endParaRPr lang="en-MY" b="1" dirty="0"/>
          </a:p>
        </p:txBody>
      </p:sp>
      <p:sp>
        <p:nvSpPr>
          <p:cNvPr id="3" name="Content Placeholder 2">
            <a:extLst>
              <a:ext uri="{FF2B5EF4-FFF2-40B4-BE49-F238E27FC236}">
                <a16:creationId xmlns:a16="http://schemas.microsoft.com/office/drawing/2014/main" id="{3F12E317-B93E-2E5D-217D-BCA690605C1C}"/>
              </a:ext>
            </a:extLst>
          </p:cNvPr>
          <p:cNvSpPr>
            <a:spLocks noGrp="1"/>
          </p:cNvSpPr>
          <p:nvPr>
            <p:ph idx="1"/>
          </p:nvPr>
        </p:nvSpPr>
        <p:spPr>
          <a:xfrm>
            <a:off x="838199" y="1175657"/>
            <a:ext cx="10689771" cy="5545818"/>
          </a:xfrm>
        </p:spPr>
        <p:txBody>
          <a:bodyPr>
            <a:normAutofit fontScale="55000" lnSpcReduction="20000"/>
          </a:bodyPr>
          <a:lstStyle/>
          <a:p>
            <a:pPr lvl="0" rtl="0">
              <a:spcBef>
                <a:spcPts val="0"/>
              </a:spcBef>
              <a:spcAft>
                <a:spcPts val="0"/>
              </a:spcAft>
              <a:buFont typeface="Wingdings" panose="05000000000000000000" pitchFamily="2" charset="2"/>
              <a:buChar char="§"/>
            </a:pPr>
            <a:r>
              <a:rPr lang="en-US" sz="3800" dirty="0">
                <a:solidFill>
                  <a:srgbClr val="242424"/>
                </a:solidFill>
              </a:rPr>
              <a:t>Specific – </a:t>
            </a:r>
            <a:r>
              <a:rPr lang="en-US" sz="3800" dirty="0">
                <a:solidFill>
                  <a:schemeClr val="dk1"/>
                </a:solidFill>
                <a:ea typeface="Anaheim"/>
                <a:cs typeface="Anaheim"/>
                <a:sym typeface="Anaheim"/>
              </a:rPr>
              <a:t>To predict the household global active power usage using ARIMA &amp; SARIMA prediction model for time-series analysis.</a:t>
            </a:r>
          </a:p>
          <a:p>
            <a:pPr>
              <a:buFont typeface="Wingdings" panose="05000000000000000000" pitchFamily="2" charset="2"/>
              <a:buChar char="§"/>
            </a:pPr>
            <a:r>
              <a:rPr lang="en-US" sz="3800" i="0" dirty="0">
                <a:solidFill>
                  <a:srgbClr val="242424"/>
                </a:solidFill>
                <a:effectLst/>
              </a:rPr>
              <a:t>Measurable - </a:t>
            </a:r>
            <a:r>
              <a:rPr lang="en-US" sz="3800" dirty="0">
                <a:solidFill>
                  <a:schemeClr val="dk1"/>
                </a:solidFill>
                <a:ea typeface="Anaheim"/>
                <a:cs typeface="Anaheim"/>
                <a:sym typeface="Anaheim"/>
              </a:rPr>
              <a:t>Model performance will be assessed by RMSE (Root Mean Square Error) to measure forecasting accuracy.</a:t>
            </a:r>
          </a:p>
          <a:p>
            <a:pPr>
              <a:buFont typeface="Wingdings" panose="05000000000000000000" pitchFamily="2" charset="2"/>
              <a:buChar char="§"/>
            </a:pPr>
            <a:r>
              <a:rPr lang="en-US" sz="3800" i="0" dirty="0">
                <a:solidFill>
                  <a:srgbClr val="242424"/>
                </a:solidFill>
                <a:effectLst/>
              </a:rPr>
              <a:t>Achievable - </a:t>
            </a:r>
            <a:r>
              <a:rPr lang="en-US" sz="3800" dirty="0">
                <a:solidFill>
                  <a:schemeClr val="dk1"/>
                </a:solidFill>
                <a:ea typeface="Anaheim"/>
                <a:cs typeface="Anaheim"/>
                <a:sym typeface="Anaheim"/>
              </a:rPr>
              <a:t>The project is achievable with available references, and the data is already cleaned and organized.</a:t>
            </a:r>
          </a:p>
          <a:p>
            <a:pPr>
              <a:buFont typeface="Wingdings" panose="05000000000000000000" pitchFamily="2" charset="2"/>
              <a:buChar char="§"/>
            </a:pPr>
            <a:r>
              <a:rPr lang="en-US" sz="3800" dirty="0">
                <a:solidFill>
                  <a:schemeClr val="dk1"/>
                </a:solidFill>
                <a:ea typeface="Anaheim"/>
                <a:cs typeface="Anaheim"/>
                <a:sym typeface="Anaheim"/>
              </a:rPr>
              <a:t>Relevant - </a:t>
            </a:r>
          </a:p>
          <a:p>
            <a:pPr marL="914400" lvl="1" indent="-457200">
              <a:spcBef>
                <a:spcPts val="0"/>
              </a:spcBef>
              <a:buAutoNum type="arabicPeriod"/>
            </a:pPr>
            <a:r>
              <a:rPr lang="en-US" sz="3800" dirty="0">
                <a:solidFill>
                  <a:schemeClr val="dk1"/>
                </a:solidFill>
                <a:ea typeface="Anaheim"/>
                <a:cs typeface="Anaheim"/>
                <a:sym typeface="Anaheim"/>
              </a:rPr>
              <a:t>Utility company : </a:t>
            </a:r>
          </a:p>
          <a:p>
            <a:pPr lvl="2">
              <a:spcBef>
                <a:spcPts val="0"/>
              </a:spcBef>
            </a:pPr>
            <a:r>
              <a:rPr lang="en-US" sz="3800" dirty="0">
                <a:solidFill>
                  <a:schemeClr val="dk1"/>
                </a:solidFill>
                <a:ea typeface="Anaheim"/>
                <a:cs typeface="Anaheim"/>
                <a:sym typeface="Anaheim"/>
              </a:rPr>
              <a:t>Minimizing over-generation </a:t>
            </a:r>
          </a:p>
          <a:p>
            <a:pPr lvl="2">
              <a:spcBef>
                <a:spcPts val="0"/>
              </a:spcBef>
            </a:pPr>
            <a:r>
              <a:rPr lang="en-US" sz="3800" dirty="0">
                <a:solidFill>
                  <a:schemeClr val="dk1"/>
                </a:solidFill>
                <a:ea typeface="Anaheim"/>
                <a:cs typeface="Anaheim"/>
                <a:sym typeface="Anaheim"/>
              </a:rPr>
              <a:t>Ensures a stable supply of electricity to customers</a:t>
            </a:r>
          </a:p>
          <a:p>
            <a:pPr lvl="2">
              <a:spcBef>
                <a:spcPts val="0"/>
              </a:spcBef>
            </a:pPr>
            <a:r>
              <a:rPr lang="en-US" sz="3800" dirty="0">
                <a:solidFill>
                  <a:schemeClr val="dk1"/>
                </a:solidFill>
                <a:ea typeface="Anaheim"/>
                <a:cs typeface="Anaheim"/>
                <a:sym typeface="Anaheim"/>
              </a:rPr>
              <a:t>Match power generation with demand</a:t>
            </a:r>
          </a:p>
          <a:p>
            <a:pPr marL="914400" lvl="1" indent="-457200">
              <a:spcBef>
                <a:spcPts val="0"/>
              </a:spcBef>
              <a:buFont typeface="+mj-lt"/>
              <a:buAutoNum type="arabicPeriod"/>
            </a:pPr>
            <a:r>
              <a:rPr lang="en-US" sz="3800" dirty="0">
                <a:solidFill>
                  <a:schemeClr val="dk1"/>
                </a:solidFill>
                <a:ea typeface="Anaheim"/>
                <a:cs typeface="Anaheim"/>
                <a:sym typeface="Anaheim"/>
              </a:rPr>
              <a:t>Publics: </a:t>
            </a:r>
          </a:p>
          <a:p>
            <a:pPr lvl="2">
              <a:spcBef>
                <a:spcPts val="0"/>
              </a:spcBef>
            </a:pPr>
            <a:r>
              <a:rPr lang="en-US" sz="3800" dirty="0">
                <a:solidFill>
                  <a:schemeClr val="dk1"/>
                </a:solidFill>
                <a:ea typeface="Anaheim"/>
                <a:cs typeface="Anaheim"/>
                <a:sym typeface="Anaheim"/>
              </a:rPr>
              <a:t>Encouraging more responsible usage</a:t>
            </a:r>
          </a:p>
          <a:p>
            <a:pPr lvl="2">
              <a:spcBef>
                <a:spcPts val="0"/>
              </a:spcBef>
            </a:pPr>
            <a:r>
              <a:rPr lang="en-US" sz="3800" dirty="0">
                <a:solidFill>
                  <a:schemeClr val="dk1"/>
                </a:solidFill>
                <a:ea typeface="Anaheim"/>
                <a:cs typeface="Anaheim"/>
                <a:sym typeface="Anaheim"/>
              </a:rPr>
              <a:t>Helps households manage their energy usage more efficiently </a:t>
            </a:r>
          </a:p>
          <a:p>
            <a:pPr lvl="2">
              <a:spcBef>
                <a:spcPts val="0"/>
              </a:spcBef>
            </a:pPr>
            <a:r>
              <a:rPr lang="en-US" sz="3800" dirty="0">
                <a:solidFill>
                  <a:schemeClr val="dk1"/>
                </a:solidFill>
                <a:ea typeface="Anaheim"/>
                <a:cs typeface="Anaheim"/>
                <a:sym typeface="Anaheim"/>
              </a:rPr>
              <a:t>Gain insights into power consumption patterns</a:t>
            </a:r>
          </a:p>
          <a:p>
            <a:pPr lvl="1">
              <a:spcBef>
                <a:spcPts val="0"/>
              </a:spcBef>
              <a:buFont typeface="Wingdings" panose="05000000000000000000" pitchFamily="2" charset="2"/>
              <a:buChar char="§"/>
            </a:pPr>
            <a:endParaRPr lang="en-US" sz="3800" dirty="0">
              <a:solidFill>
                <a:schemeClr val="dk1"/>
              </a:solidFill>
              <a:ea typeface="Anaheim"/>
              <a:cs typeface="Anaheim"/>
              <a:sym typeface="Anaheim"/>
            </a:endParaRPr>
          </a:p>
          <a:p>
            <a:pPr>
              <a:spcBef>
                <a:spcPts val="0"/>
              </a:spcBef>
              <a:buFont typeface="Wingdings" panose="05000000000000000000" pitchFamily="2" charset="2"/>
              <a:buChar char="§"/>
            </a:pPr>
            <a:r>
              <a:rPr lang="en-US" sz="3800" dirty="0">
                <a:solidFill>
                  <a:schemeClr val="dk1"/>
                </a:solidFill>
                <a:ea typeface="Anaheim"/>
                <a:cs typeface="Anaheim"/>
                <a:sym typeface="Anaheim"/>
              </a:rPr>
              <a:t>Timeline -  The project will be completed by July 1, 2024.</a:t>
            </a:r>
          </a:p>
          <a:p>
            <a:pPr marL="0" indent="0">
              <a:buNone/>
            </a:pPr>
            <a:endParaRPr lang="en-US" sz="2800" dirty="0">
              <a:solidFill>
                <a:schemeClr val="dk1"/>
              </a:solidFill>
              <a:ea typeface="Anaheim"/>
              <a:cs typeface="Anaheim"/>
              <a:sym typeface="Anaheim"/>
            </a:endParaRPr>
          </a:p>
          <a:p>
            <a:pPr marL="0" indent="0" algn="l">
              <a:buNone/>
            </a:pPr>
            <a:r>
              <a:rPr lang="en-US" sz="1900" dirty="0">
                <a:solidFill>
                  <a:srgbClr val="242424"/>
                </a:solidFill>
              </a:rPr>
              <a:t>Notes:</a:t>
            </a:r>
          </a:p>
          <a:p>
            <a:r>
              <a:rPr lang="en-US" sz="1900" dirty="0">
                <a:solidFill>
                  <a:srgbClr val="242424"/>
                </a:solidFill>
              </a:rPr>
              <a:t>ARIMA – Auto-regressive Integrated Moving Average</a:t>
            </a:r>
          </a:p>
          <a:p>
            <a:r>
              <a:rPr lang="en-US" sz="1900" dirty="0">
                <a:solidFill>
                  <a:srgbClr val="242424"/>
                </a:solidFill>
              </a:rPr>
              <a:t>SARIMA – Seasonal Autoregressive Integrated Moving Average</a:t>
            </a:r>
          </a:p>
          <a:p>
            <a:r>
              <a:rPr lang="en-US" sz="1900" dirty="0">
                <a:solidFill>
                  <a:srgbClr val="242424"/>
                </a:solidFill>
              </a:rPr>
              <a:t>RMSE -  Root Mean Square Error</a:t>
            </a:r>
            <a:endParaRPr lang="en-US" b="1" i="0" dirty="0">
              <a:solidFill>
                <a:srgbClr val="242424"/>
              </a:solidFill>
              <a:effectLst/>
            </a:endParaRPr>
          </a:p>
        </p:txBody>
      </p:sp>
      <p:sp>
        <p:nvSpPr>
          <p:cNvPr id="4" name="Slide Number Placeholder 3">
            <a:extLst>
              <a:ext uri="{FF2B5EF4-FFF2-40B4-BE49-F238E27FC236}">
                <a16:creationId xmlns:a16="http://schemas.microsoft.com/office/drawing/2014/main" id="{747283AB-97B6-58F0-2B97-3804805BF4D9}"/>
              </a:ext>
            </a:extLst>
          </p:cNvPr>
          <p:cNvSpPr>
            <a:spLocks noGrp="1"/>
          </p:cNvSpPr>
          <p:nvPr>
            <p:ph type="sldNum" sz="quarter" idx="12"/>
          </p:nvPr>
        </p:nvSpPr>
        <p:spPr/>
        <p:txBody>
          <a:bodyPr/>
          <a:lstStyle/>
          <a:p>
            <a:fld id="{D79359E6-D05C-9546-AA79-5323DC3F04EC}" type="slidenum">
              <a:rPr lang="en-US" smtClean="0"/>
              <a:t>5</a:t>
            </a:fld>
            <a:endParaRPr lang="en-US"/>
          </a:p>
        </p:txBody>
      </p:sp>
    </p:spTree>
    <p:extLst>
      <p:ext uri="{BB962C8B-B14F-4D97-AF65-F5344CB8AC3E}">
        <p14:creationId xmlns:p14="http://schemas.microsoft.com/office/powerpoint/2010/main" val="3620937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000" b="-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D1E64-48A9-2801-B1C7-D3530CFAAB41}"/>
              </a:ext>
            </a:extLst>
          </p:cNvPr>
          <p:cNvSpPr>
            <a:spLocks noGrp="1"/>
          </p:cNvSpPr>
          <p:nvPr>
            <p:ph type="sldNum" sz="quarter" idx="12"/>
          </p:nvPr>
        </p:nvSpPr>
        <p:spPr/>
        <p:txBody>
          <a:bodyPr vert="horz" lIns="91440" tIns="45720" rIns="91440" bIns="45720" rtlCol="0" anchor="ctr">
            <a:normAutofit/>
          </a:bodyPr>
          <a:lstStyle/>
          <a:p>
            <a:pPr>
              <a:spcAft>
                <a:spcPts val="600"/>
              </a:spcAft>
            </a:pPr>
            <a:fld id="{D79359E6-D05C-9546-AA79-5323DC3F04EC}" type="slidenum">
              <a:rPr lang="en-US">
                <a:solidFill>
                  <a:schemeClr val="tx1">
                    <a:lumMod val="50000"/>
                    <a:lumOff val="50000"/>
                  </a:schemeClr>
                </a:solidFill>
              </a:rPr>
              <a:pPr>
                <a:spcAft>
                  <a:spcPts val="600"/>
                </a:spcAft>
              </a:pPr>
              <a:t>6</a:t>
            </a:fld>
            <a:endParaRPr lang="en-US">
              <a:solidFill>
                <a:schemeClr val="tx1">
                  <a:lumMod val="50000"/>
                  <a:lumOff val="50000"/>
                </a:schemeClr>
              </a:solidFill>
            </a:endParaRPr>
          </a:p>
        </p:txBody>
      </p:sp>
      <p:sp>
        <p:nvSpPr>
          <p:cNvPr id="3" name="Title 2">
            <a:extLst>
              <a:ext uri="{FF2B5EF4-FFF2-40B4-BE49-F238E27FC236}">
                <a16:creationId xmlns:a16="http://schemas.microsoft.com/office/drawing/2014/main" id="{66C670BF-ABA5-7446-DED2-EE5A97AF824B}"/>
              </a:ext>
            </a:extLst>
          </p:cNvPr>
          <p:cNvSpPr>
            <a:spLocks noGrp="1"/>
          </p:cNvSpPr>
          <p:nvPr>
            <p:ph type="title"/>
          </p:nvPr>
        </p:nvSpPr>
        <p:spPr/>
        <p:txBody>
          <a:bodyPr/>
          <a:lstStyle/>
          <a:p>
            <a:r>
              <a:rPr lang="en-MY" b="1" dirty="0"/>
              <a:t>Stage 2:</a:t>
            </a:r>
            <a:br>
              <a:rPr lang="en-MY" b="1" dirty="0"/>
            </a:br>
            <a:r>
              <a:rPr lang="en-MY" b="1" dirty="0"/>
              <a:t>Data Understanding</a:t>
            </a:r>
            <a:endParaRPr lang="en-MY" dirty="0"/>
          </a:p>
        </p:txBody>
      </p:sp>
      <p:sp>
        <p:nvSpPr>
          <p:cNvPr id="8" name="Text Placeholder 7">
            <a:extLst>
              <a:ext uri="{FF2B5EF4-FFF2-40B4-BE49-F238E27FC236}">
                <a16:creationId xmlns:a16="http://schemas.microsoft.com/office/drawing/2014/main" id="{8505C8E5-3F8C-A98F-C2DB-0F9E2E1CAEA4}"/>
              </a:ext>
            </a:extLst>
          </p:cNvPr>
          <p:cNvSpPr>
            <a:spLocks noGrp="1"/>
          </p:cNvSpPr>
          <p:nvPr>
            <p:ph type="body" idx="1"/>
          </p:nvPr>
        </p:nvSpPr>
        <p:spPr/>
        <p:txBody>
          <a:bodyPr/>
          <a:lstStyle/>
          <a:p>
            <a:r>
              <a:rPr lang="en-MY" b="1" dirty="0"/>
              <a:t>Exploratory Data Analysis (EDA)</a:t>
            </a:r>
            <a:endParaRPr lang="en-MY" dirty="0"/>
          </a:p>
        </p:txBody>
      </p:sp>
    </p:spTree>
    <p:extLst>
      <p:ext uri="{BB962C8B-B14F-4D97-AF65-F5344CB8AC3E}">
        <p14:creationId xmlns:p14="http://schemas.microsoft.com/office/powerpoint/2010/main" val="46498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AADE4-CBAA-E99B-E91E-2FC9169F3C08}"/>
              </a:ext>
            </a:extLst>
          </p:cNvPr>
          <p:cNvSpPr>
            <a:spLocks noGrp="1"/>
          </p:cNvSpPr>
          <p:nvPr>
            <p:ph type="sldNum" sz="quarter" idx="12"/>
          </p:nvPr>
        </p:nvSpPr>
        <p:spPr/>
        <p:txBody>
          <a:bodyPr/>
          <a:lstStyle/>
          <a:p>
            <a:fld id="{D79359E6-D05C-9546-AA79-5323DC3F04EC}" type="slidenum">
              <a:rPr lang="en-US" smtClean="0"/>
              <a:t>7</a:t>
            </a:fld>
            <a:endParaRPr lang="en-US"/>
          </a:p>
        </p:txBody>
      </p:sp>
      <p:graphicFrame>
        <p:nvGraphicFramePr>
          <p:cNvPr id="8" name="Content Placeholder 4">
            <a:extLst>
              <a:ext uri="{FF2B5EF4-FFF2-40B4-BE49-F238E27FC236}">
                <a16:creationId xmlns:a16="http://schemas.microsoft.com/office/drawing/2014/main" id="{1555FF05-FC6B-9294-6664-D7005653C1A5}"/>
              </a:ext>
            </a:extLst>
          </p:cNvPr>
          <p:cNvGraphicFramePr>
            <a:graphicFrameLocks/>
          </p:cNvGraphicFramePr>
          <p:nvPr>
            <p:extLst>
              <p:ext uri="{D42A27DB-BD31-4B8C-83A1-F6EECF244321}">
                <p14:modId xmlns:p14="http://schemas.microsoft.com/office/powerpoint/2010/main" val="3365903760"/>
              </p:ext>
            </p:extLst>
          </p:nvPr>
        </p:nvGraphicFramePr>
        <p:xfrm>
          <a:off x="792770" y="1017270"/>
          <a:ext cx="3257203" cy="2595880"/>
        </p:xfrm>
        <a:graphic>
          <a:graphicData uri="http://schemas.openxmlformats.org/drawingml/2006/table">
            <a:tbl>
              <a:tblPr firstRow="1" bandRow="1">
                <a:tableStyleId>{93296810-A885-4BE3-A3E7-6D5BEEA58F35}</a:tableStyleId>
              </a:tblPr>
              <a:tblGrid>
                <a:gridCol w="1277203">
                  <a:extLst>
                    <a:ext uri="{9D8B030D-6E8A-4147-A177-3AD203B41FA5}">
                      <a16:colId xmlns:a16="http://schemas.microsoft.com/office/drawing/2014/main" val="1438817067"/>
                    </a:ext>
                  </a:extLst>
                </a:gridCol>
                <a:gridCol w="1980000">
                  <a:extLst>
                    <a:ext uri="{9D8B030D-6E8A-4147-A177-3AD203B41FA5}">
                      <a16:colId xmlns:a16="http://schemas.microsoft.com/office/drawing/2014/main" val="1973590819"/>
                    </a:ext>
                  </a:extLst>
                </a:gridCol>
              </a:tblGrid>
              <a:tr h="370840">
                <a:tc>
                  <a:txBody>
                    <a:bodyPr/>
                    <a:lstStyle/>
                    <a:p>
                      <a:pPr algn="ctr"/>
                      <a:r>
                        <a:rPr lang="en-US" sz="1400" b="1" dirty="0">
                          <a:solidFill>
                            <a:schemeClr val="bg1"/>
                          </a:solidFill>
                        </a:rPr>
                        <a:t>Month</a:t>
                      </a:r>
                      <a:endParaRPr lang="en-MY" sz="1400" b="1" dirty="0">
                        <a:solidFill>
                          <a:schemeClr val="bg1"/>
                        </a:solidFill>
                      </a:endParaRPr>
                    </a:p>
                  </a:txBody>
                  <a:tcPr anchor="ctr"/>
                </a:tc>
                <a:tc>
                  <a:txBody>
                    <a:bodyPr/>
                    <a:lstStyle/>
                    <a:p>
                      <a:pPr algn="ctr" fontAlgn="b"/>
                      <a:r>
                        <a:rPr lang="en-US" sz="1400" b="1" u="none" strike="noStrike" dirty="0">
                          <a:solidFill>
                            <a:schemeClr val="bg1"/>
                          </a:solidFill>
                          <a:effectLst/>
                        </a:rPr>
                        <a:t>Sub-meter 1 Mean</a:t>
                      </a:r>
                      <a:endParaRPr lang="en-MY" sz="1400" b="1" i="0" u="none" strike="noStrike" dirty="0">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600983422"/>
                  </a:ext>
                </a:extLst>
              </a:tr>
              <a:tr h="370840">
                <a:tc>
                  <a:txBody>
                    <a:bodyPr/>
                    <a:lstStyle/>
                    <a:p>
                      <a:pPr algn="ctr"/>
                      <a:r>
                        <a:rPr lang="en-US" sz="1400" dirty="0"/>
                        <a:t>1</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1.480</a:t>
                      </a:r>
                    </a:p>
                  </a:txBody>
                  <a:tcPr marL="9525" marR="9525" marT="9525" marB="0" anchor="ctr"/>
                </a:tc>
                <a:extLst>
                  <a:ext uri="{0D108BD9-81ED-4DB2-BD59-A6C34878D82A}">
                    <a16:rowId xmlns:a16="http://schemas.microsoft.com/office/drawing/2014/main" val="3161734197"/>
                  </a:ext>
                </a:extLst>
              </a:tr>
              <a:tr h="370840">
                <a:tc>
                  <a:txBody>
                    <a:bodyPr/>
                    <a:lstStyle/>
                    <a:p>
                      <a:pPr algn="ctr"/>
                      <a:r>
                        <a:rPr lang="en-US" sz="1400" dirty="0"/>
                        <a:t>2</a:t>
                      </a:r>
                      <a:endParaRPr lang="en-MY" sz="1400" dirty="0"/>
                    </a:p>
                  </a:txBody>
                  <a:tcPr anchor="ctr">
                    <a:solidFill>
                      <a:schemeClr val="accent2">
                        <a:lumMod val="60000"/>
                        <a:lumOff val="40000"/>
                      </a:schemeClr>
                    </a:solidFill>
                  </a:tcPr>
                </a:tc>
                <a:tc>
                  <a:txBody>
                    <a:bodyPr/>
                    <a:lstStyle/>
                    <a:p>
                      <a:pPr algn="ctr" fontAlgn="b"/>
                      <a:r>
                        <a:rPr lang="en-MY" sz="1400" b="0" i="0" u="none" strike="noStrike" dirty="0">
                          <a:solidFill>
                            <a:srgbClr val="000000"/>
                          </a:solidFill>
                          <a:effectLst/>
                          <a:latin typeface="Aptos Narrow" panose="020B0004020202020204" pitchFamily="34" charset="0"/>
                        </a:rPr>
                        <a:t>1.727</a:t>
                      </a:r>
                    </a:p>
                  </a:txBody>
                  <a:tcPr marL="9525" marR="9525" marT="9525" marB="0" anchor="ctr">
                    <a:solidFill>
                      <a:schemeClr val="accent2">
                        <a:lumMod val="60000"/>
                        <a:lumOff val="40000"/>
                      </a:schemeClr>
                    </a:solidFill>
                  </a:tcPr>
                </a:tc>
                <a:extLst>
                  <a:ext uri="{0D108BD9-81ED-4DB2-BD59-A6C34878D82A}">
                    <a16:rowId xmlns:a16="http://schemas.microsoft.com/office/drawing/2014/main" val="912955054"/>
                  </a:ext>
                </a:extLst>
              </a:tr>
              <a:tr h="370840">
                <a:tc>
                  <a:txBody>
                    <a:bodyPr/>
                    <a:lstStyle/>
                    <a:p>
                      <a:pPr algn="ctr"/>
                      <a:r>
                        <a:rPr lang="en-US" sz="1400" dirty="0"/>
                        <a:t>3</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1.680</a:t>
                      </a:r>
                    </a:p>
                  </a:txBody>
                  <a:tcPr marL="9525" marR="9525" marT="9525" marB="0" anchor="ctr"/>
                </a:tc>
                <a:extLst>
                  <a:ext uri="{0D108BD9-81ED-4DB2-BD59-A6C34878D82A}">
                    <a16:rowId xmlns:a16="http://schemas.microsoft.com/office/drawing/2014/main" val="4181161836"/>
                  </a:ext>
                </a:extLst>
              </a:tr>
              <a:tr h="370840">
                <a:tc>
                  <a:txBody>
                    <a:bodyPr/>
                    <a:lstStyle/>
                    <a:p>
                      <a:pPr algn="ctr"/>
                      <a:r>
                        <a:rPr lang="en-US" sz="1400" dirty="0"/>
                        <a:t>4</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0.111</a:t>
                      </a:r>
                    </a:p>
                  </a:txBody>
                  <a:tcPr marL="9525" marR="9525" marT="9525" marB="0" anchor="ctr"/>
                </a:tc>
                <a:extLst>
                  <a:ext uri="{0D108BD9-81ED-4DB2-BD59-A6C34878D82A}">
                    <a16:rowId xmlns:a16="http://schemas.microsoft.com/office/drawing/2014/main" val="3281035593"/>
                  </a:ext>
                </a:extLst>
              </a:tr>
              <a:tr h="370840">
                <a:tc>
                  <a:txBody>
                    <a:bodyPr/>
                    <a:lstStyle/>
                    <a:p>
                      <a:pPr algn="ctr"/>
                      <a:r>
                        <a:rPr lang="en-US" sz="1400" dirty="0"/>
                        <a:t>5</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0.040</a:t>
                      </a:r>
                    </a:p>
                  </a:txBody>
                  <a:tcPr marL="9525" marR="9525" marT="9525" marB="0" anchor="ctr"/>
                </a:tc>
                <a:extLst>
                  <a:ext uri="{0D108BD9-81ED-4DB2-BD59-A6C34878D82A}">
                    <a16:rowId xmlns:a16="http://schemas.microsoft.com/office/drawing/2014/main" val="3331580993"/>
                  </a:ext>
                </a:extLst>
              </a:tr>
              <a:tr h="370840">
                <a:tc>
                  <a:txBody>
                    <a:bodyPr/>
                    <a:lstStyle/>
                    <a:p>
                      <a:pPr algn="ctr"/>
                      <a:r>
                        <a:rPr lang="en-US" sz="1400" dirty="0"/>
                        <a:t>6</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0.083</a:t>
                      </a:r>
                    </a:p>
                  </a:txBody>
                  <a:tcPr marL="9525" marR="9525" marT="9525" marB="0" anchor="ctr"/>
                </a:tc>
                <a:extLst>
                  <a:ext uri="{0D108BD9-81ED-4DB2-BD59-A6C34878D82A}">
                    <a16:rowId xmlns:a16="http://schemas.microsoft.com/office/drawing/2014/main" val="2303134691"/>
                  </a:ext>
                </a:extLst>
              </a:tr>
            </a:tbl>
          </a:graphicData>
        </a:graphic>
      </p:graphicFrame>
      <p:graphicFrame>
        <p:nvGraphicFramePr>
          <p:cNvPr id="9" name="Content Placeholder 4">
            <a:extLst>
              <a:ext uri="{FF2B5EF4-FFF2-40B4-BE49-F238E27FC236}">
                <a16:creationId xmlns:a16="http://schemas.microsoft.com/office/drawing/2014/main" id="{CAB923C7-F15C-974D-8A70-907778538795}"/>
              </a:ext>
            </a:extLst>
          </p:cNvPr>
          <p:cNvGraphicFramePr>
            <a:graphicFrameLocks/>
          </p:cNvGraphicFramePr>
          <p:nvPr>
            <p:extLst>
              <p:ext uri="{D42A27DB-BD31-4B8C-83A1-F6EECF244321}">
                <p14:modId xmlns:p14="http://schemas.microsoft.com/office/powerpoint/2010/main" val="907783494"/>
              </p:ext>
            </p:extLst>
          </p:nvPr>
        </p:nvGraphicFramePr>
        <p:xfrm>
          <a:off x="4316167" y="1017270"/>
          <a:ext cx="3257203" cy="2595880"/>
        </p:xfrm>
        <a:graphic>
          <a:graphicData uri="http://schemas.openxmlformats.org/drawingml/2006/table">
            <a:tbl>
              <a:tblPr firstRow="1" bandRow="1">
                <a:tableStyleId>{93296810-A885-4BE3-A3E7-6D5BEEA58F35}</a:tableStyleId>
              </a:tblPr>
              <a:tblGrid>
                <a:gridCol w="1277203">
                  <a:extLst>
                    <a:ext uri="{9D8B030D-6E8A-4147-A177-3AD203B41FA5}">
                      <a16:colId xmlns:a16="http://schemas.microsoft.com/office/drawing/2014/main" val="1438817067"/>
                    </a:ext>
                  </a:extLst>
                </a:gridCol>
                <a:gridCol w="1980000">
                  <a:extLst>
                    <a:ext uri="{9D8B030D-6E8A-4147-A177-3AD203B41FA5}">
                      <a16:colId xmlns:a16="http://schemas.microsoft.com/office/drawing/2014/main" val="1973590819"/>
                    </a:ext>
                  </a:extLst>
                </a:gridCol>
              </a:tblGrid>
              <a:tr h="370840">
                <a:tc>
                  <a:txBody>
                    <a:bodyPr/>
                    <a:lstStyle/>
                    <a:p>
                      <a:pPr algn="ctr"/>
                      <a:r>
                        <a:rPr lang="en-US" sz="1400" b="1" dirty="0">
                          <a:solidFill>
                            <a:schemeClr val="bg1"/>
                          </a:solidFill>
                        </a:rPr>
                        <a:t>Month</a:t>
                      </a:r>
                      <a:endParaRPr lang="en-MY" sz="1400" b="1" dirty="0">
                        <a:solidFill>
                          <a:schemeClr val="bg1"/>
                        </a:solidFill>
                      </a:endParaRPr>
                    </a:p>
                  </a:txBody>
                  <a:tcPr anchor="ctr"/>
                </a:tc>
                <a:tc>
                  <a:txBody>
                    <a:bodyPr/>
                    <a:lstStyle/>
                    <a:p>
                      <a:pPr algn="ctr" fontAlgn="b"/>
                      <a:r>
                        <a:rPr lang="en-US" sz="1400" b="1" u="none" strike="noStrike" dirty="0">
                          <a:solidFill>
                            <a:schemeClr val="bg1"/>
                          </a:solidFill>
                          <a:effectLst/>
                        </a:rPr>
                        <a:t>Sub-meter 2 Mean</a:t>
                      </a:r>
                      <a:endParaRPr lang="en-MY" sz="1400" b="1" i="0" u="none" strike="noStrike" dirty="0">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600983422"/>
                  </a:ext>
                </a:extLst>
              </a:tr>
              <a:tr h="370840">
                <a:tc>
                  <a:txBody>
                    <a:bodyPr/>
                    <a:lstStyle/>
                    <a:p>
                      <a:pPr algn="ctr"/>
                      <a:r>
                        <a:rPr lang="en-US" sz="1400" dirty="0"/>
                        <a:t>1</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2.480</a:t>
                      </a:r>
                    </a:p>
                  </a:txBody>
                  <a:tcPr marL="9525" marR="9525" marT="9525" marB="0" anchor="ctr"/>
                </a:tc>
                <a:extLst>
                  <a:ext uri="{0D108BD9-81ED-4DB2-BD59-A6C34878D82A}">
                    <a16:rowId xmlns:a16="http://schemas.microsoft.com/office/drawing/2014/main" val="3161734197"/>
                  </a:ext>
                </a:extLst>
              </a:tr>
              <a:tr h="370840">
                <a:tc>
                  <a:txBody>
                    <a:bodyPr/>
                    <a:lstStyle/>
                    <a:p>
                      <a:pPr algn="ctr"/>
                      <a:r>
                        <a:rPr lang="en-US" sz="1400" dirty="0"/>
                        <a:t>2</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0.636</a:t>
                      </a:r>
                    </a:p>
                  </a:txBody>
                  <a:tcPr marL="9525" marR="9525" marT="9525" marB="0" anchor="ctr"/>
                </a:tc>
                <a:extLst>
                  <a:ext uri="{0D108BD9-81ED-4DB2-BD59-A6C34878D82A}">
                    <a16:rowId xmlns:a16="http://schemas.microsoft.com/office/drawing/2014/main" val="912955054"/>
                  </a:ext>
                </a:extLst>
              </a:tr>
              <a:tr h="370840">
                <a:tc>
                  <a:txBody>
                    <a:bodyPr/>
                    <a:lstStyle/>
                    <a:p>
                      <a:pPr algn="ctr"/>
                      <a:r>
                        <a:rPr lang="en-US" sz="1400" dirty="0"/>
                        <a:t>3</a:t>
                      </a:r>
                      <a:endParaRPr lang="en-MY" sz="1400" dirty="0"/>
                    </a:p>
                  </a:txBody>
                  <a:tcPr anchor="ctr">
                    <a:solidFill>
                      <a:schemeClr val="accent2">
                        <a:lumMod val="60000"/>
                        <a:lumOff val="40000"/>
                      </a:schemeClr>
                    </a:solidFill>
                  </a:tcPr>
                </a:tc>
                <a:tc>
                  <a:txBody>
                    <a:bodyPr/>
                    <a:lstStyle/>
                    <a:p>
                      <a:pPr algn="ctr" fontAlgn="b"/>
                      <a:r>
                        <a:rPr lang="en-MY" sz="1400" b="0" i="0" u="none" strike="noStrike" dirty="0">
                          <a:solidFill>
                            <a:srgbClr val="000000"/>
                          </a:solidFill>
                          <a:effectLst/>
                          <a:latin typeface="Aptos Narrow" panose="020B0004020202020204" pitchFamily="34" charset="0"/>
                        </a:rPr>
                        <a:t>2.960</a:t>
                      </a:r>
                    </a:p>
                  </a:txBody>
                  <a:tcPr marL="9525" marR="9525" marT="9525" marB="0" anchor="ctr">
                    <a:solidFill>
                      <a:schemeClr val="accent2">
                        <a:lumMod val="60000"/>
                        <a:lumOff val="40000"/>
                      </a:schemeClr>
                    </a:solidFill>
                  </a:tcPr>
                </a:tc>
                <a:extLst>
                  <a:ext uri="{0D108BD9-81ED-4DB2-BD59-A6C34878D82A}">
                    <a16:rowId xmlns:a16="http://schemas.microsoft.com/office/drawing/2014/main" val="4181161836"/>
                  </a:ext>
                </a:extLst>
              </a:tr>
              <a:tr h="370840">
                <a:tc>
                  <a:txBody>
                    <a:bodyPr/>
                    <a:lstStyle/>
                    <a:p>
                      <a:pPr algn="ctr"/>
                      <a:r>
                        <a:rPr lang="en-US" sz="1400" dirty="0"/>
                        <a:t>4</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0.723</a:t>
                      </a:r>
                    </a:p>
                  </a:txBody>
                  <a:tcPr marL="9525" marR="9525" marT="9525" marB="0" anchor="ctr"/>
                </a:tc>
                <a:extLst>
                  <a:ext uri="{0D108BD9-81ED-4DB2-BD59-A6C34878D82A}">
                    <a16:rowId xmlns:a16="http://schemas.microsoft.com/office/drawing/2014/main" val="3281035593"/>
                  </a:ext>
                </a:extLst>
              </a:tr>
              <a:tr h="370840">
                <a:tc>
                  <a:txBody>
                    <a:bodyPr/>
                    <a:lstStyle/>
                    <a:p>
                      <a:pPr algn="ctr"/>
                      <a:r>
                        <a:rPr lang="en-US" sz="1400" dirty="0"/>
                        <a:t>5</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0.280</a:t>
                      </a:r>
                    </a:p>
                  </a:txBody>
                  <a:tcPr marL="9525" marR="9525" marT="9525" marB="0" anchor="ctr"/>
                </a:tc>
                <a:extLst>
                  <a:ext uri="{0D108BD9-81ED-4DB2-BD59-A6C34878D82A}">
                    <a16:rowId xmlns:a16="http://schemas.microsoft.com/office/drawing/2014/main" val="3331580993"/>
                  </a:ext>
                </a:extLst>
              </a:tr>
              <a:tr h="370840">
                <a:tc>
                  <a:txBody>
                    <a:bodyPr/>
                    <a:lstStyle/>
                    <a:p>
                      <a:pPr algn="ctr"/>
                      <a:r>
                        <a:rPr lang="en-US" sz="1400" dirty="0"/>
                        <a:t>6</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1.292</a:t>
                      </a:r>
                    </a:p>
                  </a:txBody>
                  <a:tcPr marL="9525" marR="9525" marT="9525" marB="0" anchor="ctr"/>
                </a:tc>
                <a:extLst>
                  <a:ext uri="{0D108BD9-81ED-4DB2-BD59-A6C34878D82A}">
                    <a16:rowId xmlns:a16="http://schemas.microsoft.com/office/drawing/2014/main" val="2303134691"/>
                  </a:ext>
                </a:extLst>
              </a:tr>
            </a:tbl>
          </a:graphicData>
        </a:graphic>
      </p:graphicFrame>
      <p:graphicFrame>
        <p:nvGraphicFramePr>
          <p:cNvPr id="10" name="Content Placeholder 4">
            <a:extLst>
              <a:ext uri="{FF2B5EF4-FFF2-40B4-BE49-F238E27FC236}">
                <a16:creationId xmlns:a16="http://schemas.microsoft.com/office/drawing/2014/main" id="{8F583A1B-F880-6272-0A63-D9EFD3D891E5}"/>
              </a:ext>
            </a:extLst>
          </p:cNvPr>
          <p:cNvGraphicFramePr>
            <a:graphicFrameLocks/>
          </p:cNvGraphicFramePr>
          <p:nvPr>
            <p:extLst>
              <p:ext uri="{D42A27DB-BD31-4B8C-83A1-F6EECF244321}">
                <p14:modId xmlns:p14="http://schemas.microsoft.com/office/powerpoint/2010/main" val="2366062914"/>
              </p:ext>
            </p:extLst>
          </p:nvPr>
        </p:nvGraphicFramePr>
        <p:xfrm>
          <a:off x="8096597" y="1017270"/>
          <a:ext cx="3257203" cy="2595880"/>
        </p:xfrm>
        <a:graphic>
          <a:graphicData uri="http://schemas.openxmlformats.org/drawingml/2006/table">
            <a:tbl>
              <a:tblPr firstRow="1" bandRow="1">
                <a:tableStyleId>{93296810-A885-4BE3-A3E7-6D5BEEA58F35}</a:tableStyleId>
              </a:tblPr>
              <a:tblGrid>
                <a:gridCol w="1277203">
                  <a:extLst>
                    <a:ext uri="{9D8B030D-6E8A-4147-A177-3AD203B41FA5}">
                      <a16:colId xmlns:a16="http://schemas.microsoft.com/office/drawing/2014/main" val="1438817067"/>
                    </a:ext>
                  </a:extLst>
                </a:gridCol>
                <a:gridCol w="1980000">
                  <a:extLst>
                    <a:ext uri="{9D8B030D-6E8A-4147-A177-3AD203B41FA5}">
                      <a16:colId xmlns:a16="http://schemas.microsoft.com/office/drawing/2014/main" val="1973590819"/>
                    </a:ext>
                  </a:extLst>
                </a:gridCol>
              </a:tblGrid>
              <a:tr h="370840">
                <a:tc>
                  <a:txBody>
                    <a:bodyPr/>
                    <a:lstStyle/>
                    <a:p>
                      <a:pPr algn="ctr"/>
                      <a:r>
                        <a:rPr lang="en-US" sz="1400" b="1" dirty="0">
                          <a:solidFill>
                            <a:schemeClr val="bg1"/>
                          </a:solidFill>
                        </a:rPr>
                        <a:t>Month</a:t>
                      </a:r>
                      <a:endParaRPr lang="en-MY" sz="1400" b="1" dirty="0">
                        <a:solidFill>
                          <a:schemeClr val="bg1"/>
                        </a:solidFill>
                      </a:endParaRPr>
                    </a:p>
                  </a:txBody>
                  <a:tcPr anchor="ctr"/>
                </a:tc>
                <a:tc>
                  <a:txBody>
                    <a:bodyPr/>
                    <a:lstStyle/>
                    <a:p>
                      <a:pPr algn="ctr" fontAlgn="b"/>
                      <a:r>
                        <a:rPr lang="en-US" sz="1400" b="1" u="none" strike="noStrike" dirty="0">
                          <a:solidFill>
                            <a:schemeClr val="bg1"/>
                          </a:solidFill>
                          <a:effectLst/>
                        </a:rPr>
                        <a:t>Sub-meter 3 Mean</a:t>
                      </a:r>
                      <a:endParaRPr lang="en-MY" sz="1400" b="1" i="0" u="none" strike="noStrike" dirty="0">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600983422"/>
                  </a:ext>
                </a:extLst>
              </a:tr>
              <a:tr h="370840">
                <a:tc>
                  <a:txBody>
                    <a:bodyPr/>
                    <a:lstStyle/>
                    <a:p>
                      <a:pPr algn="ctr"/>
                      <a:r>
                        <a:rPr lang="en-US" sz="1400" dirty="0"/>
                        <a:t>1</a:t>
                      </a:r>
                      <a:endParaRPr lang="en-MY" sz="1400" dirty="0"/>
                    </a:p>
                  </a:txBody>
                  <a:tcPr anchor="ctr">
                    <a:solidFill>
                      <a:schemeClr val="accent2">
                        <a:lumMod val="60000"/>
                        <a:lumOff val="40000"/>
                      </a:schemeClr>
                    </a:solidFill>
                  </a:tcPr>
                </a:tc>
                <a:tc>
                  <a:txBody>
                    <a:bodyPr/>
                    <a:lstStyle/>
                    <a:p>
                      <a:pPr algn="ctr" fontAlgn="b"/>
                      <a:r>
                        <a:rPr lang="en-MY" sz="1400" b="0" i="0" u="none" strike="noStrike" dirty="0">
                          <a:solidFill>
                            <a:srgbClr val="000000"/>
                          </a:solidFill>
                          <a:effectLst/>
                          <a:latin typeface="Aptos Narrow" panose="020B0004020202020204" pitchFamily="34" charset="0"/>
                        </a:rPr>
                        <a:t>5.040</a:t>
                      </a:r>
                    </a:p>
                  </a:txBody>
                  <a:tcPr marL="9525" marR="9525" marT="9525" marB="0" anchor="ctr">
                    <a:solidFill>
                      <a:schemeClr val="accent2">
                        <a:lumMod val="60000"/>
                        <a:lumOff val="40000"/>
                      </a:schemeClr>
                    </a:solidFill>
                  </a:tcPr>
                </a:tc>
                <a:extLst>
                  <a:ext uri="{0D108BD9-81ED-4DB2-BD59-A6C34878D82A}">
                    <a16:rowId xmlns:a16="http://schemas.microsoft.com/office/drawing/2014/main" val="3161734197"/>
                  </a:ext>
                </a:extLst>
              </a:tr>
              <a:tr h="370840">
                <a:tc>
                  <a:txBody>
                    <a:bodyPr/>
                    <a:lstStyle/>
                    <a:p>
                      <a:pPr algn="ctr"/>
                      <a:r>
                        <a:rPr lang="en-US" sz="1400" dirty="0"/>
                        <a:t>2</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4.909</a:t>
                      </a:r>
                    </a:p>
                  </a:txBody>
                  <a:tcPr marL="9525" marR="9525" marT="9525" marB="0" anchor="ctr"/>
                </a:tc>
                <a:extLst>
                  <a:ext uri="{0D108BD9-81ED-4DB2-BD59-A6C34878D82A}">
                    <a16:rowId xmlns:a16="http://schemas.microsoft.com/office/drawing/2014/main" val="912955054"/>
                  </a:ext>
                </a:extLst>
              </a:tr>
              <a:tr h="370840">
                <a:tc>
                  <a:txBody>
                    <a:bodyPr/>
                    <a:lstStyle/>
                    <a:p>
                      <a:pPr algn="ctr"/>
                      <a:r>
                        <a:rPr lang="en-US" sz="1400" dirty="0"/>
                        <a:t>3</a:t>
                      </a:r>
                      <a:endParaRPr lang="en-MY" sz="1400" dirty="0"/>
                    </a:p>
                  </a:txBody>
                  <a:tcPr anchor="ctr">
                    <a:solidFill>
                      <a:schemeClr val="accent2">
                        <a:lumMod val="60000"/>
                        <a:lumOff val="40000"/>
                      </a:schemeClr>
                    </a:solidFill>
                  </a:tcPr>
                </a:tc>
                <a:tc>
                  <a:txBody>
                    <a:bodyPr/>
                    <a:lstStyle/>
                    <a:p>
                      <a:pPr algn="ctr" fontAlgn="b"/>
                      <a:r>
                        <a:rPr lang="en-MY" sz="1400" b="0" i="0" u="none" strike="noStrike" dirty="0">
                          <a:solidFill>
                            <a:srgbClr val="000000"/>
                          </a:solidFill>
                          <a:effectLst/>
                          <a:latin typeface="Aptos Narrow" panose="020B0004020202020204" pitchFamily="34" charset="0"/>
                        </a:rPr>
                        <a:t>5.040</a:t>
                      </a:r>
                    </a:p>
                  </a:txBody>
                  <a:tcPr marL="9525" marR="9525" marT="9525" marB="0" anchor="ctr">
                    <a:solidFill>
                      <a:schemeClr val="accent2">
                        <a:lumMod val="60000"/>
                        <a:lumOff val="40000"/>
                      </a:schemeClr>
                    </a:solidFill>
                  </a:tcPr>
                </a:tc>
                <a:extLst>
                  <a:ext uri="{0D108BD9-81ED-4DB2-BD59-A6C34878D82A}">
                    <a16:rowId xmlns:a16="http://schemas.microsoft.com/office/drawing/2014/main" val="4181161836"/>
                  </a:ext>
                </a:extLst>
              </a:tr>
              <a:tr h="370840">
                <a:tc>
                  <a:txBody>
                    <a:bodyPr/>
                    <a:lstStyle/>
                    <a:p>
                      <a:pPr algn="ctr"/>
                      <a:r>
                        <a:rPr lang="en-US" sz="1400" dirty="0"/>
                        <a:t>4</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1.236</a:t>
                      </a:r>
                    </a:p>
                  </a:txBody>
                  <a:tcPr marL="9525" marR="9525" marT="9525" marB="0" anchor="ctr"/>
                </a:tc>
                <a:extLst>
                  <a:ext uri="{0D108BD9-81ED-4DB2-BD59-A6C34878D82A}">
                    <a16:rowId xmlns:a16="http://schemas.microsoft.com/office/drawing/2014/main" val="3281035593"/>
                  </a:ext>
                </a:extLst>
              </a:tr>
              <a:tr h="370840">
                <a:tc>
                  <a:txBody>
                    <a:bodyPr/>
                    <a:lstStyle/>
                    <a:p>
                      <a:pPr algn="ctr"/>
                      <a:r>
                        <a:rPr lang="en-US" sz="1400" dirty="0"/>
                        <a:t>5</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2.880</a:t>
                      </a:r>
                    </a:p>
                  </a:txBody>
                  <a:tcPr marL="9525" marR="9525" marT="9525" marB="0" anchor="ctr"/>
                </a:tc>
                <a:extLst>
                  <a:ext uri="{0D108BD9-81ED-4DB2-BD59-A6C34878D82A}">
                    <a16:rowId xmlns:a16="http://schemas.microsoft.com/office/drawing/2014/main" val="3331580993"/>
                  </a:ext>
                </a:extLst>
              </a:tr>
              <a:tr h="370840">
                <a:tc>
                  <a:txBody>
                    <a:bodyPr/>
                    <a:lstStyle/>
                    <a:p>
                      <a:pPr algn="ctr"/>
                      <a:r>
                        <a:rPr lang="en-US" sz="1400" dirty="0"/>
                        <a:t>6</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4.458</a:t>
                      </a:r>
                    </a:p>
                  </a:txBody>
                  <a:tcPr marL="9525" marR="9525" marT="9525" marB="0" anchor="ctr"/>
                </a:tc>
                <a:extLst>
                  <a:ext uri="{0D108BD9-81ED-4DB2-BD59-A6C34878D82A}">
                    <a16:rowId xmlns:a16="http://schemas.microsoft.com/office/drawing/2014/main" val="2303134691"/>
                  </a:ext>
                </a:extLst>
              </a:tr>
            </a:tbl>
          </a:graphicData>
        </a:graphic>
      </p:graphicFrame>
      <p:sp>
        <p:nvSpPr>
          <p:cNvPr id="2" name="Title 1">
            <a:extLst>
              <a:ext uri="{FF2B5EF4-FFF2-40B4-BE49-F238E27FC236}">
                <a16:creationId xmlns:a16="http://schemas.microsoft.com/office/drawing/2014/main" id="{BB776880-1970-FCC2-9E57-00F2F4A9DB27}"/>
              </a:ext>
            </a:extLst>
          </p:cNvPr>
          <p:cNvSpPr>
            <a:spLocks noGrp="1"/>
          </p:cNvSpPr>
          <p:nvPr>
            <p:ph type="title"/>
          </p:nvPr>
        </p:nvSpPr>
        <p:spPr>
          <a:xfrm>
            <a:off x="624372" y="367596"/>
            <a:ext cx="10561030" cy="398917"/>
          </a:xfrm>
        </p:spPr>
        <p:txBody>
          <a:bodyPr>
            <a:normAutofit/>
          </a:bodyPr>
          <a:lstStyle/>
          <a:p>
            <a:r>
              <a:rPr lang="en-US" sz="1600" b="1" dirty="0"/>
              <a:t>Table 1:  </a:t>
            </a:r>
            <a:r>
              <a:rPr lang="en-US" sz="1600" dirty="0"/>
              <a:t>The mean reading for each feature for each month</a:t>
            </a:r>
            <a:endParaRPr lang="en-MY" sz="1600" dirty="0"/>
          </a:p>
        </p:txBody>
      </p:sp>
      <p:graphicFrame>
        <p:nvGraphicFramePr>
          <p:cNvPr id="12" name="Content Placeholder 4">
            <a:extLst>
              <a:ext uri="{FF2B5EF4-FFF2-40B4-BE49-F238E27FC236}">
                <a16:creationId xmlns:a16="http://schemas.microsoft.com/office/drawing/2014/main" id="{15928360-C1F2-835F-690E-EA7D8BEFE4DF}"/>
              </a:ext>
            </a:extLst>
          </p:cNvPr>
          <p:cNvGraphicFramePr>
            <a:graphicFrameLocks/>
          </p:cNvGraphicFramePr>
          <p:nvPr>
            <p:extLst>
              <p:ext uri="{D42A27DB-BD31-4B8C-83A1-F6EECF244321}">
                <p14:modId xmlns:p14="http://schemas.microsoft.com/office/powerpoint/2010/main" val="3629192774"/>
              </p:ext>
            </p:extLst>
          </p:nvPr>
        </p:nvGraphicFramePr>
        <p:xfrm>
          <a:off x="2421371" y="3905885"/>
          <a:ext cx="3257203" cy="2661285"/>
        </p:xfrm>
        <a:graphic>
          <a:graphicData uri="http://schemas.openxmlformats.org/drawingml/2006/table">
            <a:tbl>
              <a:tblPr firstRow="1" bandRow="1">
                <a:tableStyleId>{93296810-A885-4BE3-A3E7-6D5BEEA58F35}</a:tableStyleId>
              </a:tblPr>
              <a:tblGrid>
                <a:gridCol w="1277203">
                  <a:extLst>
                    <a:ext uri="{9D8B030D-6E8A-4147-A177-3AD203B41FA5}">
                      <a16:colId xmlns:a16="http://schemas.microsoft.com/office/drawing/2014/main" val="1438817067"/>
                    </a:ext>
                  </a:extLst>
                </a:gridCol>
                <a:gridCol w="1980000">
                  <a:extLst>
                    <a:ext uri="{9D8B030D-6E8A-4147-A177-3AD203B41FA5}">
                      <a16:colId xmlns:a16="http://schemas.microsoft.com/office/drawing/2014/main" val="1973590819"/>
                    </a:ext>
                  </a:extLst>
                </a:gridCol>
              </a:tblGrid>
              <a:tr h="370840">
                <a:tc>
                  <a:txBody>
                    <a:bodyPr/>
                    <a:lstStyle/>
                    <a:p>
                      <a:pPr algn="ctr"/>
                      <a:r>
                        <a:rPr lang="en-US" sz="1400" b="1" dirty="0">
                          <a:solidFill>
                            <a:schemeClr val="bg1"/>
                          </a:solidFill>
                        </a:rPr>
                        <a:t>Month</a:t>
                      </a:r>
                      <a:endParaRPr lang="en-MY" sz="1400" b="1" dirty="0">
                        <a:solidFill>
                          <a:schemeClr val="bg1"/>
                        </a:solidFill>
                      </a:endParaRPr>
                    </a:p>
                  </a:txBody>
                  <a:tcPr anchor="ctr"/>
                </a:tc>
                <a:tc>
                  <a:txBody>
                    <a:bodyPr/>
                    <a:lstStyle/>
                    <a:p>
                      <a:pPr algn="ctr" fontAlgn="b"/>
                      <a:r>
                        <a:rPr lang="en-US" sz="1400" b="1" u="none" strike="noStrike" dirty="0">
                          <a:solidFill>
                            <a:schemeClr val="bg1"/>
                          </a:solidFill>
                          <a:effectLst/>
                        </a:rPr>
                        <a:t>Global Active Power Mean (kW)</a:t>
                      </a:r>
                      <a:endParaRPr lang="en-MY" sz="1400" b="1" i="0" u="none" strike="noStrike" dirty="0">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600983422"/>
                  </a:ext>
                </a:extLst>
              </a:tr>
              <a:tr h="370840">
                <a:tc>
                  <a:txBody>
                    <a:bodyPr/>
                    <a:lstStyle/>
                    <a:p>
                      <a:pPr algn="ctr"/>
                      <a:r>
                        <a:rPr lang="en-US" sz="1400" dirty="0"/>
                        <a:t>1</a:t>
                      </a:r>
                      <a:endParaRPr lang="en-MY" sz="1400" dirty="0"/>
                    </a:p>
                  </a:txBody>
                  <a:tcPr anchor="ctr">
                    <a:solidFill>
                      <a:schemeClr val="accent2">
                        <a:lumMod val="60000"/>
                        <a:lumOff val="40000"/>
                      </a:schemeClr>
                    </a:solidFill>
                  </a:tcPr>
                </a:tc>
                <a:tc>
                  <a:txBody>
                    <a:bodyPr/>
                    <a:lstStyle/>
                    <a:p>
                      <a:pPr algn="ctr" fontAlgn="b"/>
                      <a:r>
                        <a:rPr lang="en-MY" sz="1400" b="0" u="none" strike="noStrike" dirty="0">
                          <a:solidFill>
                            <a:srgbClr val="000000"/>
                          </a:solidFill>
                          <a:effectLst/>
                        </a:rPr>
                        <a:t>1.431</a:t>
                      </a:r>
                      <a:endParaRPr lang="en-MY" sz="1400" b="0" i="0" u="none" strike="noStrike" dirty="0">
                        <a:solidFill>
                          <a:srgbClr val="000000"/>
                        </a:solidFill>
                        <a:effectLst/>
                        <a:latin typeface="Aptos Narrow" panose="020B0004020202020204" pitchFamily="34" charset="0"/>
                      </a:endParaRPr>
                    </a:p>
                  </a:txBody>
                  <a:tcPr marL="9525" marR="9525" marT="9525" marB="0" anchor="ctr">
                    <a:solidFill>
                      <a:schemeClr val="accent2">
                        <a:lumMod val="60000"/>
                        <a:lumOff val="40000"/>
                      </a:schemeClr>
                    </a:solidFill>
                  </a:tcPr>
                </a:tc>
                <a:extLst>
                  <a:ext uri="{0D108BD9-81ED-4DB2-BD59-A6C34878D82A}">
                    <a16:rowId xmlns:a16="http://schemas.microsoft.com/office/drawing/2014/main" val="3161734197"/>
                  </a:ext>
                </a:extLst>
              </a:tr>
              <a:tr h="370840">
                <a:tc>
                  <a:txBody>
                    <a:bodyPr/>
                    <a:lstStyle/>
                    <a:p>
                      <a:pPr algn="ctr"/>
                      <a:r>
                        <a:rPr lang="en-US" sz="1400" dirty="0"/>
                        <a:t>2</a:t>
                      </a:r>
                      <a:endParaRPr lang="en-MY" sz="1400" dirty="0"/>
                    </a:p>
                  </a:txBody>
                  <a:tcPr anchor="ctr"/>
                </a:tc>
                <a:tc>
                  <a:txBody>
                    <a:bodyPr/>
                    <a:lstStyle/>
                    <a:p>
                      <a:pPr algn="ctr" fontAlgn="b"/>
                      <a:r>
                        <a:rPr lang="en-MY" sz="1400" b="0" u="none" strike="noStrike" dirty="0">
                          <a:solidFill>
                            <a:srgbClr val="000000"/>
                          </a:solidFill>
                          <a:effectLst/>
                        </a:rPr>
                        <a:t>1.096</a:t>
                      </a:r>
                      <a:endParaRPr lang="en-MY"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12955054"/>
                  </a:ext>
                </a:extLst>
              </a:tr>
              <a:tr h="370840">
                <a:tc>
                  <a:txBody>
                    <a:bodyPr/>
                    <a:lstStyle/>
                    <a:p>
                      <a:pPr algn="ctr"/>
                      <a:r>
                        <a:rPr lang="en-US" sz="1400" dirty="0"/>
                        <a:t>3</a:t>
                      </a:r>
                      <a:endParaRPr lang="en-MY" sz="1400" dirty="0"/>
                    </a:p>
                  </a:txBody>
                  <a:tcPr anchor="ctr"/>
                </a:tc>
                <a:tc>
                  <a:txBody>
                    <a:bodyPr/>
                    <a:lstStyle/>
                    <a:p>
                      <a:pPr algn="ctr" fontAlgn="b"/>
                      <a:r>
                        <a:rPr lang="en-MY" sz="1400" b="0" u="none" strike="noStrike" dirty="0">
                          <a:solidFill>
                            <a:srgbClr val="000000"/>
                          </a:solidFill>
                          <a:effectLst/>
                        </a:rPr>
                        <a:t>1.185</a:t>
                      </a:r>
                      <a:endParaRPr lang="en-MY"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81161836"/>
                  </a:ext>
                </a:extLst>
              </a:tr>
              <a:tr h="370840">
                <a:tc>
                  <a:txBody>
                    <a:bodyPr/>
                    <a:lstStyle/>
                    <a:p>
                      <a:pPr algn="ctr"/>
                      <a:r>
                        <a:rPr lang="en-US" sz="1400" dirty="0"/>
                        <a:t>4</a:t>
                      </a:r>
                      <a:endParaRPr lang="en-MY" sz="1400" dirty="0"/>
                    </a:p>
                  </a:txBody>
                  <a:tcPr anchor="ctr"/>
                </a:tc>
                <a:tc>
                  <a:txBody>
                    <a:bodyPr/>
                    <a:lstStyle/>
                    <a:p>
                      <a:pPr algn="ctr" fontAlgn="b"/>
                      <a:r>
                        <a:rPr lang="en-MY" sz="1400" b="0" u="none" strike="noStrike" dirty="0">
                          <a:solidFill>
                            <a:srgbClr val="000000"/>
                          </a:solidFill>
                          <a:effectLst/>
                        </a:rPr>
                        <a:t>0.645</a:t>
                      </a:r>
                      <a:endParaRPr lang="en-MY"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281035593"/>
                  </a:ext>
                </a:extLst>
              </a:tr>
              <a:tr h="370840">
                <a:tc>
                  <a:txBody>
                    <a:bodyPr/>
                    <a:lstStyle/>
                    <a:p>
                      <a:pPr algn="ctr"/>
                      <a:r>
                        <a:rPr lang="en-US" sz="1400" dirty="0"/>
                        <a:t>5</a:t>
                      </a:r>
                      <a:endParaRPr lang="en-MY" sz="1400" dirty="0"/>
                    </a:p>
                  </a:txBody>
                  <a:tcPr anchor="ctr"/>
                </a:tc>
                <a:tc>
                  <a:txBody>
                    <a:bodyPr/>
                    <a:lstStyle/>
                    <a:p>
                      <a:pPr algn="ctr" fontAlgn="b"/>
                      <a:r>
                        <a:rPr lang="en-MY" sz="1400" b="0" u="none" strike="noStrike" dirty="0">
                          <a:solidFill>
                            <a:srgbClr val="000000"/>
                          </a:solidFill>
                          <a:effectLst/>
                        </a:rPr>
                        <a:t>0.543</a:t>
                      </a:r>
                      <a:endParaRPr lang="en-MY"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31580993"/>
                  </a:ext>
                </a:extLst>
              </a:tr>
              <a:tr h="370840">
                <a:tc>
                  <a:txBody>
                    <a:bodyPr/>
                    <a:lstStyle/>
                    <a:p>
                      <a:pPr algn="ctr"/>
                      <a:r>
                        <a:rPr lang="en-US" sz="1400" dirty="0"/>
                        <a:t>6</a:t>
                      </a:r>
                      <a:endParaRPr lang="en-MY" sz="1400" dirty="0"/>
                    </a:p>
                  </a:txBody>
                  <a:tcPr anchor="ctr"/>
                </a:tc>
                <a:tc>
                  <a:txBody>
                    <a:bodyPr/>
                    <a:lstStyle/>
                    <a:p>
                      <a:pPr algn="ctr" fontAlgn="b"/>
                      <a:r>
                        <a:rPr lang="en-MY" sz="1400" b="0" u="none" strike="noStrike" dirty="0">
                          <a:solidFill>
                            <a:srgbClr val="000000"/>
                          </a:solidFill>
                          <a:effectLst/>
                        </a:rPr>
                        <a:t>0.723</a:t>
                      </a:r>
                      <a:endParaRPr lang="en-MY"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303134691"/>
                  </a:ext>
                </a:extLst>
              </a:tr>
            </a:tbl>
          </a:graphicData>
        </a:graphic>
      </p:graphicFrame>
      <p:graphicFrame>
        <p:nvGraphicFramePr>
          <p:cNvPr id="13" name="Content Placeholder 4">
            <a:extLst>
              <a:ext uri="{FF2B5EF4-FFF2-40B4-BE49-F238E27FC236}">
                <a16:creationId xmlns:a16="http://schemas.microsoft.com/office/drawing/2014/main" id="{13C7F3A2-0022-D36F-3AF4-84638D07A462}"/>
              </a:ext>
            </a:extLst>
          </p:cNvPr>
          <p:cNvGraphicFramePr>
            <a:graphicFrameLocks/>
          </p:cNvGraphicFramePr>
          <p:nvPr>
            <p:extLst>
              <p:ext uri="{D42A27DB-BD31-4B8C-83A1-F6EECF244321}">
                <p14:modId xmlns:p14="http://schemas.microsoft.com/office/powerpoint/2010/main" val="1233797926"/>
              </p:ext>
            </p:extLst>
          </p:nvPr>
        </p:nvGraphicFramePr>
        <p:xfrm>
          <a:off x="5944768" y="3905885"/>
          <a:ext cx="3257203" cy="2661285"/>
        </p:xfrm>
        <a:graphic>
          <a:graphicData uri="http://schemas.openxmlformats.org/drawingml/2006/table">
            <a:tbl>
              <a:tblPr firstRow="1" bandRow="1">
                <a:tableStyleId>{93296810-A885-4BE3-A3E7-6D5BEEA58F35}</a:tableStyleId>
              </a:tblPr>
              <a:tblGrid>
                <a:gridCol w="1277203">
                  <a:extLst>
                    <a:ext uri="{9D8B030D-6E8A-4147-A177-3AD203B41FA5}">
                      <a16:colId xmlns:a16="http://schemas.microsoft.com/office/drawing/2014/main" val="1438817067"/>
                    </a:ext>
                  </a:extLst>
                </a:gridCol>
                <a:gridCol w="1980000">
                  <a:extLst>
                    <a:ext uri="{9D8B030D-6E8A-4147-A177-3AD203B41FA5}">
                      <a16:colId xmlns:a16="http://schemas.microsoft.com/office/drawing/2014/main" val="1973590819"/>
                    </a:ext>
                  </a:extLst>
                </a:gridCol>
              </a:tblGrid>
              <a:tr h="370840">
                <a:tc>
                  <a:txBody>
                    <a:bodyPr/>
                    <a:lstStyle/>
                    <a:p>
                      <a:pPr algn="ctr"/>
                      <a:r>
                        <a:rPr lang="en-US" sz="1400" b="1" dirty="0">
                          <a:solidFill>
                            <a:schemeClr val="bg1"/>
                          </a:solidFill>
                        </a:rPr>
                        <a:t>Month</a:t>
                      </a:r>
                      <a:endParaRPr lang="en-MY" sz="1400" b="1" dirty="0">
                        <a:solidFill>
                          <a:schemeClr val="bg1"/>
                        </a:solidFill>
                      </a:endParaRPr>
                    </a:p>
                  </a:txBody>
                  <a:tcPr anchor="ctr"/>
                </a:tc>
                <a:tc>
                  <a:txBody>
                    <a:bodyPr/>
                    <a:lstStyle/>
                    <a:p>
                      <a:pPr algn="ctr" fontAlgn="b"/>
                      <a:r>
                        <a:rPr lang="en-US" sz="1400" b="1" u="none" strike="noStrike" dirty="0">
                          <a:solidFill>
                            <a:schemeClr val="bg1"/>
                          </a:solidFill>
                          <a:effectLst/>
                        </a:rPr>
                        <a:t>Global Reactive Power Mean (VAR)</a:t>
                      </a:r>
                      <a:endParaRPr lang="en-MY" sz="1400" b="1" i="0" u="none" strike="noStrike" dirty="0">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600983422"/>
                  </a:ext>
                </a:extLst>
              </a:tr>
              <a:tr h="370840">
                <a:tc>
                  <a:txBody>
                    <a:bodyPr/>
                    <a:lstStyle/>
                    <a:p>
                      <a:pPr algn="ctr"/>
                      <a:r>
                        <a:rPr lang="en-US" sz="1400" dirty="0"/>
                        <a:t>1</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0.092</a:t>
                      </a:r>
                    </a:p>
                  </a:txBody>
                  <a:tcPr marL="9525" marR="9525" marT="9525" marB="0" anchor="ctr"/>
                </a:tc>
                <a:extLst>
                  <a:ext uri="{0D108BD9-81ED-4DB2-BD59-A6C34878D82A}">
                    <a16:rowId xmlns:a16="http://schemas.microsoft.com/office/drawing/2014/main" val="3161734197"/>
                  </a:ext>
                </a:extLst>
              </a:tr>
              <a:tr h="370840">
                <a:tc>
                  <a:txBody>
                    <a:bodyPr/>
                    <a:lstStyle/>
                    <a:p>
                      <a:pPr algn="ctr"/>
                      <a:r>
                        <a:rPr lang="en-US" sz="1400" dirty="0"/>
                        <a:t>2</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0.128</a:t>
                      </a:r>
                    </a:p>
                  </a:txBody>
                  <a:tcPr marL="9525" marR="9525" marT="9525" marB="0" anchor="ctr"/>
                </a:tc>
                <a:extLst>
                  <a:ext uri="{0D108BD9-81ED-4DB2-BD59-A6C34878D82A}">
                    <a16:rowId xmlns:a16="http://schemas.microsoft.com/office/drawing/2014/main" val="912955054"/>
                  </a:ext>
                </a:extLst>
              </a:tr>
              <a:tr h="370840">
                <a:tc>
                  <a:txBody>
                    <a:bodyPr/>
                    <a:lstStyle/>
                    <a:p>
                      <a:pPr algn="ctr"/>
                      <a:r>
                        <a:rPr lang="en-US" sz="1400" dirty="0"/>
                        <a:t>3</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0.089</a:t>
                      </a:r>
                    </a:p>
                  </a:txBody>
                  <a:tcPr marL="9525" marR="9525" marT="9525" marB="0" anchor="ctr"/>
                </a:tc>
                <a:extLst>
                  <a:ext uri="{0D108BD9-81ED-4DB2-BD59-A6C34878D82A}">
                    <a16:rowId xmlns:a16="http://schemas.microsoft.com/office/drawing/2014/main" val="4181161836"/>
                  </a:ext>
                </a:extLst>
              </a:tr>
              <a:tr h="370840">
                <a:tc>
                  <a:txBody>
                    <a:bodyPr/>
                    <a:lstStyle/>
                    <a:p>
                      <a:pPr algn="ctr"/>
                      <a:r>
                        <a:rPr lang="en-US" sz="1400" dirty="0"/>
                        <a:t>4</a:t>
                      </a:r>
                      <a:endParaRPr lang="en-MY" sz="1400" dirty="0"/>
                    </a:p>
                  </a:txBody>
                  <a:tcPr anchor="ctr">
                    <a:solidFill>
                      <a:schemeClr val="accent2">
                        <a:lumMod val="60000"/>
                        <a:lumOff val="40000"/>
                      </a:schemeClr>
                    </a:solidFill>
                  </a:tcPr>
                </a:tc>
                <a:tc>
                  <a:txBody>
                    <a:bodyPr/>
                    <a:lstStyle/>
                    <a:p>
                      <a:pPr algn="ctr" fontAlgn="b"/>
                      <a:r>
                        <a:rPr lang="en-MY" sz="1400" b="0" i="0" u="none" strike="noStrike" dirty="0">
                          <a:solidFill>
                            <a:srgbClr val="000000"/>
                          </a:solidFill>
                          <a:effectLst/>
                          <a:latin typeface="Aptos Narrow" panose="020B0004020202020204" pitchFamily="34" charset="0"/>
                        </a:rPr>
                        <a:t>0.148</a:t>
                      </a:r>
                    </a:p>
                  </a:txBody>
                  <a:tcPr marL="9525" marR="9525" marT="9525" marB="0" anchor="ctr">
                    <a:solidFill>
                      <a:schemeClr val="accent2">
                        <a:lumMod val="60000"/>
                        <a:lumOff val="40000"/>
                      </a:schemeClr>
                    </a:solidFill>
                  </a:tcPr>
                </a:tc>
                <a:extLst>
                  <a:ext uri="{0D108BD9-81ED-4DB2-BD59-A6C34878D82A}">
                    <a16:rowId xmlns:a16="http://schemas.microsoft.com/office/drawing/2014/main" val="3281035593"/>
                  </a:ext>
                </a:extLst>
              </a:tr>
              <a:tr h="370840">
                <a:tc>
                  <a:txBody>
                    <a:bodyPr/>
                    <a:lstStyle/>
                    <a:p>
                      <a:pPr algn="ctr"/>
                      <a:r>
                        <a:rPr lang="en-US" sz="1400" dirty="0"/>
                        <a:t>5</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0.105</a:t>
                      </a:r>
                    </a:p>
                  </a:txBody>
                  <a:tcPr marL="9525" marR="9525" marT="9525" marB="0" anchor="ctr"/>
                </a:tc>
                <a:extLst>
                  <a:ext uri="{0D108BD9-81ED-4DB2-BD59-A6C34878D82A}">
                    <a16:rowId xmlns:a16="http://schemas.microsoft.com/office/drawing/2014/main" val="3331580993"/>
                  </a:ext>
                </a:extLst>
              </a:tr>
              <a:tr h="370840">
                <a:tc>
                  <a:txBody>
                    <a:bodyPr/>
                    <a:lstStyle/>
                    <a:p>
                      <a:pPr algn="ctr"/>
                      <a:r>
                        <a:rPr lang="en-US" sz="1400" dirty="0"/>
                        <a:t>6</a:t>
                      </a:r>
                      <a:endParaRPr lang="en-MY" sz="1400" dirty="0"/>
                    </a:p>
                  </a:txBody>
                  <a:tcPr anchor="ctr"/>
                </a:tc>
                <a:tc>
                  <a:txBody>
                    <a:bodyPr/>
                    <a:lstStyle/>
                    <a:p>
                      <a:pPr algn="ctr" fontAlgn="b"/>
                      <a:r>
                        <a:rPr lang="en-MY" sz="1400" b="0" i="0" u="none" strike="noStrike" dirty="0">
                          <a:solidFill>
                            <a:srgbClr val="000000"/>
                          </a:solidFill>
                          <a:effectLst/>
                          <a:latin typeface="Aptos Narrow" panose="020B0004020202020204" pitchFamily="34" charset="0"/>
                        </a:rPr>
                        <a:t>0.127</a:t>
                      </a:r>
                    </a:p>
                  </a:txBody>
                  <a:tcPr marL="9525" marR="9525" marT="9525" marB="0" anchor="ctr"/>
                </a:tc>
                <a:extLst>
                  <a:ext uri="{0D108BD9-81ED-4DB2-BD59-A6C34878D82A}">
                    <a16:rowId xmlns:a16="http://schemas.microsoft.com/office/drawing/2014/main" val="2303134691"/>
                  </a:ext>
                </a:extLst>
              </a:tr>
            </a:tbl>
          </a:graphicData>
        </a:graphic>
      </p:graphicFrame>
    </p:spTree>
    <p:extLst>
      <p:ext uri="{BB962C8B-B14F-4D97-AF65-F5344CB8AC3E}">
        <p14:creationId xmlns:p14="http://schemas.microsoft.com/office/powerpoint/2010/main" val="3374048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CF01-1151-649A-E078-BEF499694A94}"/>
              </a:ext>
            </a:extLst>
          </p:cNvPr>
          <p:cNvSpPr>
            <a:spLocks noGrp="1"/>
          </p:cNvSpPr>
          <p:nvPr>
            <p:ph type="title"/>
          </p:nvPr>
        </p:nvSpPr>
        <p:spPr/>
        <p:txBody>
          <a:bodyPr/>
          <a:lstStyle/>
          <a:p>
            <a:endParaRPr lang="en-MY"/>
          </a:p>
        </p:txBody>
      </p:sp>
      <p:pic>
        <p:nvPicPr>
          <p:cNvPr id="6" name="Content Placeholder 5" descr="A graph with blue and orange lines&#10;&#10;Description automatically generated">
            <a:extLst>
              <a:ext uri="{FF2B5EF4-FFF2-40B4-BE49-F238E27FC236}">
                <a16:creationId xmlns:a16="http://schemas.microsoft.com/office/drawing/2014/main" id="{8AA1299F-80CF-7EF2-E1D9-A8B3D68B009F}"/>
              </a:ext>
            </a:extLst>
          </p:cNvPr>
          <p:cNvPicPr>
            <a:picLocks noGrp="1" noChangeAspect="1"/>
          </p:cNvPicPr>
          <p:nvPr>
            <p:ph idx="1"/>
          </p:nvPr>
        </p:nvPicPr>
        <p:blipFill>
          <a:blip r:embed="rId2"/>
          <a:stretch>
            <a:fillRect/>
          </a:stretch>
        </p:blipFill>
        <p:spPr>
          <a:xfrm>
            <a:off x="608327" y="751931"/>
            <a:ext cx="10219256" cy="5421856"/>
          </a:xfrm>
        </p:spPr>
      </p:pic>
      <p:sp>
        <p:nvSpPr>
          <p:cNvPr id="4" name="Slide Number Placeholder 3">
            <a:extLst>
              <a:ext uri="{FF2B5EF4-FFF2-40B4-BE49-F238E27FC236}">
                <a16:creationId xmlns:a16="http://schemas.microsoft.com/office/drawing/2014/main" id="{8A3D4AA9-84F5-9210-433E-0470CBE7B00C}"/>
              </a:ext>
            </a:extLst>
          </p:cNvPr>
          <p:cNvSpPr>
            <a:spLocks noGrp="1"/>
          </p:cNvSpPr>
          <p:nvPr>
            <p:ph type="sldNum" sz="quarter" idx="12"/>
          </p:nvPr>
        </p:nvSpPr>
        <p:spPr/>
        <p:txBody>
          <a:bodyPr/>
          <a:lstStyle/>
          <a:p>
            <a:fld id="{D79359E6-D05C-9546-AA79-5323DC3F04EC}" type="slidenum">
              <a:rPr lang="en-US" smtClean="0"/>
              <a:t>8</a:t>
            </a:fld>
            <a:endParaRPr lang="en-US"/>
          </a:p>
        </p:txBody>
      </p:sp>
      <p:sp>
        <p:nvSpPr>
          <p:cNvPr id="7" name="Title 1">
            <a:extLst>
              <a:ext uri="{FF2B5EF4-FFF2-40B4-BE49-F238E27FC236}">
                <a16:creationId xmlns:a16="http://schemas.microsoft.com/office/drawing/2014/main" id="{6ADEDE0F-877F-1ABD-FC5D-936C3A8754A6}"/>
              </a:ext>
            </a:extLst>
          </p:cNvPr>
          <p:cNvSpPr txBox="1">
            <a:spLocks/>
          </p:cNvSpPr>
          <p:nvPr/>
        </p:nvSpPr>
        <p:spPr>
          <a:xfrm>
            <a:off x="2924953" y="6050127"/>
            <a:ext cx="6924970" cy="612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Figure 1:    </a:t>
            </a:r>
            <a:r>
              <a:rPr lang="en-US" sz="1600" dirty="0"/>
              <a:t>Weekly plotting for total energy consumption against power 	</a:t>
            </a:r>
            <a:endParaRPr lang="en-MY" sz="1600" dirty="0"/>
          </a:p>
        </p:txBody>
      </p:sp>
    </p:spTree>
    <p:extLst>
      <p:ext uri="{BB962C8B-B14F-4D97-AF65-F5344CB8AC3E}">
        <p14:creationId xmlns:p14="http://schemas.microsoft.com/office/powerpoint/2010/main" val="2705194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000" b="-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1D1E64-48A9-2801-B1C7-D3530CFAAB41}"/>
              </a:ext>
            </a:extLst>
          </p:cNvPr>
          <p:cNvSpPr>
            <a:spLocks noGrp="1"/>
          </p:cNvSpPr>
          <p:nvPr>
            <p:ph type="sldNum" sz="quarter" idx="12"/>
          </p:nvPr>
        </p:nvSpPr>
        <p:spPr/>
        <p:txBody>
          <a:bodyPr vert="horz" lIns="91440" tIns="45720" rIns="91440" bIns="45720" rtlCol="0" anchor="ctr">
            <a:normAutofit/>
          </a:bodyPr>
          <a:lstStyle/>
          <a:p>
            <a:pPr>
              <a:spcAft>
                <a:spcPts val="600"/>
              </a:spcAft>
            </a:pPr>
            <a:fld id="{D79359E6-D05C-9546-AA79-5323DC3F04EC}"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sp>
        <p:nvSpPr>
          <p:cNvPr id="3" name="Title 2">
            <a:extLst>
              <a:ext uri="{FF2B5EF4-FFF2-40B4-BE49-F238E27FC236}">
                <a16:creationId xmlns:a16="http://schemas.microsoft.com/office/drawing/2014/main" id="{66C670BF-ABA5-7446-DED2-EE5A97AF824B}"/>
              </a:ext>
            </a:extLst>
          </p:cNvPr>
          <p:cNvSpPr>
            <a:spLocks noGrp="1"/>
          </p:cNvSpPr>
          <p:nvPr>
            <p:ph type="title"/>
          </p:nvPr>
        </p:nvSpPr>
        <p:spPr/>
        <p:txBody>
          <a:bodyPr/>
          <a:lstStyle/>
          <a:p>
            <a:r>
              <a:rPr lang="en-MY" b="1" dirty="0"/>
              <a:t>Stage 3:</a:t>
            </a:r>
            <a:br>
              <a:rPr lang="en-MY" b="1" dirty="0"/>
            </a:br>
            <a:r>
              <a:rPr lang="en-MY" b="1" dirty="0"/>
              <a:t>Data Preparation</a:t>
            </a:r>
            <a:endParaRPr lang="en-MY" dirty="0"/>
          </a:p>
        </p:txBody>
      </p:sp>
      <p:sp>
        <p:nvSpPr>
          <p:cNvPr id="8" name="Text Placeholder 7">
            <a:extLst>
              <a:ext uri="{FF2B5EF4-FFF2-40B4-BE49-F238E27FC236}">
                <a16:creationId xmlns:a16="http://schemas.microsoft.com/office/drawing/2014/main" id="{8505C8E5-3F8C-A98F-C2DB-0F9E2E1CAEA4}"/>
              </a:ext>
            </a:extLst>
          </p:cNvPr>
          <p:cNvSpPr>
            <a:spLocks noGrp="1"/>
          </p:cNvSpPr>
          <p:nvPr>
            <p:ph type="body" idx="1"/>
          </p:nvPr>
        </p:nvSpPr>
        <p:spPr/>
        <p:txBody>
          <a:bodyPr/>
          <a:lstStyle/>
          <a:p>
            <a:endParaRPr lang="en-MY"/>
          </a:p>
        </p:txBody>
      </p:sp>
    </p:spTree>
    <p:extLst>
      <p:ext uri="{BB962C8B-B14F-4D97-AF65-F5344CB8AC3E}">
        <p14:creationId xmlns:p14="http://schemas.microsoft.com/office/powerpoint/2010/main" val="33216100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1301</TotalTime>
  <Words>1218</Words>
  <Application>Microsoft Office PowerPoint</Application>
  <PresentationFormat>Widescreen</PresentationFormat>
  <Paragraphs>325</Paragraphs>
  <Slides>22</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Anaheim</vt:lpstr>
      <vt:lpstr>Aptos</vt:lpstr>
      <vt:lpstr>Aptos Display</vt:lpstr>
      <vt:lpstr>Aptos Narrow</vt:lpstr>
      <vt:lpstr>Arial</vt:lpstr>
      <vt:lpstr>Britannic Bold</vt:lpstr>
      <vt:lpstr>Fira Sans Extra Condensed Medium</vt:lpstr>
      <vt:lpstr>Roboto</vt:lpstr>
      <vt:lpstr>sohne</vt:lpstr>
      <vt:lpstr>source-serif-pro</vt:lpstr>
      <vt:lpstr>Wingdings</vt:lpstr>
      <vt:lpstr>Office Theme</vt:lpstr>
      <vt:lpstr>Prediction of Household Power Consumption  Using Time-Series Analysis  (ARIMA &amp; SARIMA model)</vt:lpstr>
      <vt:lpstr>CRISP-DM roadmap  (Cross-Industry Standard Process for Data Mining)</vt:lpstr>
      <vt:lpstr>Project Timeline Infographics Gantt Chart</vt:lpstr>
      <vt:lpstr>Stage 1: Project Understanding</vt:lpstr>
      <vt:lpstr>Problem statement </vt:lpstr>
      <vt:lpstr>Stage 2: Data Understanding</vt:lpstr>
      <vt:lpstr>Table 1:  The mean reading for each feature for each month</vt:lpstr>
      <vt:lpstr>PowerPoint Presentation</vt:lpstr>
      <vt:lpstr>Stage 3: Data Preparation</vt:lpstr>
      <vt:lpstr>PowerPoint Presentation</vt:lpstr>
      <vt:lpstr>Stage 4: Data Modelling</vt:lpstr>
      <vt:lpstr>Stage 4 Part 1: ARIMA Modelling</vt:lpstr>
      <vt:lpstr>PowerPoint Presentation</vt:lpstr>
      <vt:lpstr>PowerPoint Presentation</vt:lpstr>
      <vt:lpstr>Stage 4 Part 2: SARIMA Modelling</vt:lpstr>
      <vt:lpstr>PowerPoint Presentation</vt:lpstr>
      <vt:lpstr>PowerPoint Presentation</vt:lpstr>
      <vt:lpstr>Stage 5: Model Evaluation</vt:lpstr>
      <vt:lpstr>PowerPoint Presentation</vt:lpstr>
      <vt:lpstr>Stage 6: Model Deployment</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Avinnaash Suresh</dc:creator>
  <cp:lastModifiedBy>Najibah Ali</cp:lastModifiedBy>
  <cp:revision>24</cp:revision>
  <dcterms:created xsi:type="dcterms:W3CDTF">2024-03-15T17:02:54Z</dcterms:created>
  <dcterms:modified xsi:type="dcterms:W3CDTF">2024-06-28T11:20:59Z</dcterms:modified>
</cp:coreProperties>
</file>